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9"/>
  </p:notesMasterIdLst>
  <p:sldIdLst>
    <p:sldId id="276" r:id="rId4"/>
    <p:sldId id="256" r:id="rId5"/>
    <p:sldId id="263" r:id="rId6"/>
    <p:sldId id="262" r:id="rId7"/>
    <p:sldId id="266" r:id="rId8"/>
    <p:sldId id="271" r:id="rId9"/>
    <p:sldId id="267" r:id="rId10"/>
    <p:sldId id="282" r:id="rId11"/>
    <p:sldId id="270" r:id="rId12"/>
    <p:sldId id="258" r:id="rId13"/>
    <p:sldId id="257" r:id="rId14"/>
    <p:sldId id="261" r:id="rId15"/>
    <p:sldId id="265" r:id="rId16"/>
    <p:sldId id="278" r:id="rId17"/>
    <p:sldId id="290" r:id="rId18"/>
    <p:sldId id="260" r:id="rId19"/>
    <p:sldId id="292" r:id="rId20"/>
    <p:sldId id="273" r:id="rId21"/>
    <p:sldId id="268" r:id="rId22"/>
    <p:sldId id="269" r:id="rId23"/>
    <p:sldId id="272" r:id="rId24"/>
    <p:sldId id="274" r:id="rId25"/>
    <p:sldId id="275" r:id="rId26"/>
    <p:sldId id="283" r:id="rId27"/>
    <p:sldId id="277" r:id="rId28"/>
    <p:sldId id="280" r:id="rId29"/>
    <p:sldId id="264" r:id="rId30"/>
    <p:sldId id="285" r:id="rId31"/>
    <p:sldId id="286" r:id="rId32"/>
    <p:sldId id="284" r:id="rId33"/>
    <p:sldId id="288" r:id="rId34"/>
    <p:sldId id="287" r:id="rId35"/>
    <p:sldId id="281" r:id="rId36"/>
    <p:sldId id="289" r:id="rId37"/>
    <p:sldId id="259" r:id="rId38"/>
  </p:sldIdLst>
  <p:sldSz cx="9144000" cy="6858000" type="screen4x3"/>
  <p:notesSz cx="6858000" cy="9144000"/>
  <p:custDataLst>
    <p:tags r:id="rId40"/>
  </p:custDataLst>
  <p:defaultTextStyle>
    <a:defPPr>
      <a:defRPr lang="pt-P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wVD3zrmfKtW+RKuahOlGYA==" hashData="1wbvwHt8mfdJM/IEHzeGhVVIEk8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AC00"/>
    <a:srgbClr val="E6B608"/>
    <a:srgbClr val="8B8321"/>
    <a:srgbClr val="CCCC00"/>
    <a:srgbClr val="2929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39" autoAdjust="0"/>
    <p:restoredTop sz="94660"/>
  </p:normalViewPr>
  <p:slideViewPr>
    <p:cSldViewPr>
      <p:cViewPr>
        <p:scale>
          <a:sx n="90" d="100"/>
          <a:sy n="90" d="100"/>
        </p:scale>
        <p:origin x="-133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FA93073-4260-43C1-972C-8E2E12AD2B9D}" type="datetimeFigureOut">
              <a:rPr lang="pt-PT"/>
              <a:pPr>
                <a:defRPr/>
              </a:pPr>
              <a:t>3/17/2014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PT" noProof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noProof="0" smtClean="0"/>
              <a:t>Clique para editar os estilos</a:t>
            </a:r>
          </a:p>
          <a:p>
            <a:pPr lvl="1"/>
            <a:r>
              <a:rPr lang="pt-PT" noProof="0" smtClean="0"/>
              <a:t>Segundo nível</a:t>
            </a:r>
          </a:p>
          <a:p>
            <a:pPr lvl="2"/>
            <a:r>
              <a:rPr lang="pt-PT" noProof="0" smtClean="0"/>
              <a:t>Terceiro nível</a:t>
            </a:r>
          </a:p>
          <a:p>
            <a:pPr lvl="3"/>
            <a:r>
              <a:rPr lang="pt-PT" noProof="0" smtClean="0"/>
              <a:t>Quarto nível</a:t>
            </a:r>
          </a:p>
          <a:p>
            <a:pPr lvl="4"/>
            <a:r>
              <a:rPr lang="pt-PT" noProof="0" smtClean="0"/>
              <a:t>Quinto nível</a:t>
            </a:r>
            <a:endParaRPr lang="pt-PT" noProof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463348E-C078-4330-BF93-9C1241FD9AEB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42770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Marcador de Posição da Imagem do Diapositivo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/>
          </a:p>
        </p:txBody>
      </p:sp>
      <p:sp>
        <p:nvSpPr>
          <p:cNvPr id="18435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FB3040-C1EA-4FC8-859F-5C145C3248D7}" type="slidenum">
              <a:rPr lang="pt-P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pt-P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Marcador de Posição da Imagem do Diapositivo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Marcador de Posição de Nota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PT" smtClean="0"/>
          </a:p>
        </p:txBody>
      </p:sp>
      <p:sp>
        <p:nvSpPr>
          <p:cNvPr id="33795" name="Marcador de Posição do Número do Diapositivo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721E1B-0371-4B00-BA7A-A863540F4C67}" type="slidenum">
              <a:rPr lang="pt-P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pt-P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63348E-C078-4330-BF93-9C1241FD9AEB}" type="slidenum">
              <a:rPr lang="pt-PT" smtClean="0"/>
              <a:pPr>
                <a:defRPr/>
              </a:pPr>
              <a:t>22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55583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2B1674-B30C-4211-8B49-ACF05DB73DBF}" type="datetimeFigureOut">
              <a:rPr lang="pt-PT"/>
              <a:pPr>
                <a:defRPr/>
              </a:pPr>
              <a:t>3/17/2014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CD3C5-4C62-4D3A-9054-4E603AA24F12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C9F09-EBB8-4540-B237-77A39C0BF66A}" type="datetimeFigureOut">
              <a:rPr lang="pt-PT"/>
              <a:pPr>
                <a:defRPr/>
              </a:pPr>
              <a:t>3/17/2014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C9B4B-48F0-4A65-A6E3-73C366D53582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8840E-7835-43F6-8BDC-C8AFCD55EC36}" type="datetimeFigureOut">
              <a:rPr lang="pt-PT"/>
              <a:pPr>
                <a:defRPr/>
              </a:pPr>
              <a:t>3/17/2014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BD698-CE25-4A5A-9C82-5C1751746A93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036871-A20D-4557-8C26-35FB9DFFDE56}" type="datetimeFigureOut">
              <a:rPr lang="pt-PT" smtClean="0"/>
              <a:t>3/17/2014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F1DE0A-149A-41F6-A351-5D22F44760C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3800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036871-A20D-4557-8C26-35FB9DFFDE56}" type="datetimeFigureOut">
              <a:rPr lang="pt-PT" smtClean="0"/>
              <a:t>3/17/2014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F1DE0A-149A-41F6-A351-5D22F44760C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73552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036871-A20D-4557-8C26-35FB9DFFDE56}" type="datetimeFigureOut">
              <a:rPr lang="pt-PT" smtClean="0"/>
              <a:t>3/17/2014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F1DE0A-149A-41F6-A351-5D22F44760C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662504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036871-A20D-4557-8C26-35FB9DFFDE56}" type="datetimeFigureOut">
              <a:rPr lang="pt-PT" smtClean="0"/>
              <a:t>3/17/2014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F1DE0A-149A-41F6-A351-5D22F44760C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77364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036871-A20D-4557-8C26-35FB9DFFDE56}" type="datetimeFigureOut">
              <a:rPr lang="pt-PT" smtClean="0"/>
              <a:t>3/17/2014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F1DE0A-149A-41F6-A351-5D22F44760C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27482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036871-A20D-4557-8C26-35FB9DFFDE56}" type="datetimeFigureOut">
              <a:rPr lang="pt-PT" smtClean="0"/>
              <a:t>3/17/2014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F1DE0A-149A-41F6-A351-5D22F44760C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085984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036871-A20D-4557-8C26-35FB9DFFDE56}" type="datetimeFigureOut">
              <a:rPr lang="pt-PT" smtClean="0"/>
              <a:t>3/17/2014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F1DE0A-149A-41F6-A351-5D22F44760C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2093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036871-A20D-4557-8C26-35FB9DFFDE56}" type="datetimeFigureOut">
              <a:rPr lang="pt-PT" smtClean="0"/>
              <a:t>3/17/2014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F1DE0A-149A-41F6-A351-5D22F44760C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68523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63B75-E001-4C5C-888F-638439C7318C}" type="datetimeFigureOut">
              <a:rPr lang="pt-PT"/>
              <a:pPr>
                <a:defRPr/>
              </a:pPr>
              <a:t>3/17/2014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F14C0-CA0C-4AE4-AA04-61368D2BBBF8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036871-A20D-4557-8C26-35FB9DFFDE56}" type="datetimeFigureOut">
              <a:rPr lang="pt-PT" smtClean="0"/>
              <a:t>3/17/2014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F1DE0A-149A-41F6-A351-5D22F44760C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1900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036871-A20D-4557-8C26-35FB9DFFDE56}" type="datetimeFigureOut">
              <a:rPr lang="pt-PT" smtClean="0"/>
              <a:t>3/17/2014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F1DE0A-149A-41F6-A351-5D22F44760C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70722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036871-A20D-4557-8C26-35FB9DFFDE56}" type="datetimeFigureOut">
              <a:rPr lang="pt-PT" smtClean="0"/>
              <a:t>3/17/2014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F1DE0A-149A-41F6-A351-5D22F44760C2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122225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019BA-9B46-444D-89D1-45C8D2E87C63}" type="datetimeFigureOut">
              <a:rPr lang="pt-PT" smtClean="0"/>
              <a:t>3/17/2014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D47704-E6B3-48EC-894B-147A563A74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2826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019BA-9B46-444D-89D1-45C8D2E87C63}" type="datetimeFigureOut">
              <a:rPr lang="pt-PT" smtClean="0"/>
              <a:t>3/17/2014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D47704-E6B3-48EC-894B-147A563A74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9746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019BA-9B46-444D-89D1-45C8D2E87C63}" type="datetimeFigureOut">
              <a:rPr lang="pt-PT" smtClean="0"/>
              <a:t>3/17/2014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D47704-E6B3-48EC-894B-147A563A74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5858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019BA-9B46-444D-89D1-45C8D2E87C63}" type="datetimeFigureOut">
              <a:rPr lang="pt-PT" smtClean="0"/>
              <a:t>3/17/2014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D47704-E6B3-48EC-894B-147A563A74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71432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019BA-9B46-444D-89D1-45C8D2E87C63}" type="datetimeFigureOut">
              <a:rPr lang="pt-PT" smtClean="0"/>
              <a:t>3/17/2014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D47704-E6B3-48EC-894B-147A563A74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057284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019BA-9B46-444D-89D1-45C8D2E87C63}" type="datetimeFigureOut">
              <a:rPr lang="pt-PT" smtClean="0"/>
              <a:t>3/17/2014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D47704-E6B3-48EC-894B-147A563A74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71450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019BA-9B46-444D-89D1-45C8D2E87C63}" type="datetimeFigureOut">
              <a:rPr lang="pt-PT" smtClean="0"/>
              <a:t>3/17/2014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D47704-E6B3-48EC-894B-147A563A74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1595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9921-A547-41EB-BFE8-0E04FC3D69AA}" type="datetimeFigureOut">
              <a:rPr lang="pt-PT"/>
              <a:pPr>
                <a:defRPr/>
              </a:pPr>
              <a:t>3/17/2014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BF38B-0BB7-4200-99E5-6A60B9EC3431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019BA-9B46-444D-89D1-45C8D2E87C63}" type="datetimeFigureOut">
              <a:rPr lang="pt-PT" smtClean="0"/>
              <a:t>3/17/2014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D47704-E6B3-48EC-894B-147A563A74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806717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019BA-9B46-444D-89D1-45C8D2E87C63}" type="datetimeFigureOut">
              <a:rPr lang="pt-PT" smtClean="0"/>
              <a:t>3/17/2014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D47704-E6B3-48EC-894B-147A563A74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5282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019BA-9B46-444D-89D1-45C8D2E87C63}" type="datetimeFigureOut">
              <a:rPr lang="pt-PT" smtClean="0"/>
              <a:t>3/17/2014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D47704-E6B3-48EC-894B-147A563A74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457102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0019BA-9B46-444D-89D1-45C8D2E87C63}" type="datetimeFigureOut">
              <a:rPr lang="pt-PT" smtClean="0"/>
              <a:t>3/17/2014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FD47704-E6B3-48EC-894B-147A563A7470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8834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47576-18A0-4C9B-8444-6C13DD099EEE}" type="datetimeFigureOut">
              <a:rPr lang="pt-PT"/>
              <a:pPr>
                <a:defRPr/>
              </a:pPr>
              <a:t>3/17/2014</a:t>
            </a:fld>
            <a:endParaRPr lang="pt-PT"/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D3917-C99D-4949-A394-6AF4A3320A33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7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1F1ADA-23B1-4AD9-B67A-778FEDC5E480}" type="datetimeFigureOut">
              <a:rPr lang="pt-PT"/>
              <a:pPr>
                <a:defRPr/>
              </a:pPr>
              <a:t>3/17/2014</a:t>
            </a:fld>
            <a:endParaRPr lang="pt-PT"/>
          </a:p>
        </p:txBody>
      </p:sp>
      <p:sp>
        <p:nvSpPr>
          <p:cNvPr id="8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9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A1FB7-9EE2-433F-A2E0-C082315583A5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71701-17C1-4B82-9608-09CB351CA3FF}" type="datetimeFigureOut">
              <a:rPr lang="pt-PT"/>
              <a:pPr>
                <a:defRPr/>
              </a:pPr>
              <a:t>3/17/2014</a:t>
            </a:fld>
            <a:endParaRPr lang="pt-PT"/>
          </a:p>
        </p:txBody>
      </p:sp>
      <p:sp>
        <p:nvSpPr>
          <p:cNvPr id="4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5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3251A-D62D-4C65-BE02-12761DB1E081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D9566-1288-4E20-B328-8045ADFBA34B}" type="datetimeFigureOut">
              <a:rPr lang="pt-PT"/>
              <a:pPr>
                <a:defRPr/>
              </a:pPr>
              <a:t>3/17/2014</a:t>
            </a:fld>
            <a:endParaRPr lang="pt-PT"/>
          </a:p>
        </p:txBody>
      </p:sp>
      <p:sp>
        <p:nvSpPr>
          <p:cNvPr id="3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4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4E370E-4C2A-4556-AD85-58E2030AA5C9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6D17F-BE09-412D-A31E-5AF186C213AB}" type="datetimeFigureOut">
              <a:rPr lang="pt-PT"/>
              <a:pPr>
                <a:defRPr/>
              </a:pPr>
              <a:t>3/17/2014</a:t>
            </a:fld>
            <a:endParaRPr lang="pt-PT"/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23DBE-31D8-4201-9E75-E5588F57F1AA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 smtClean="0"/>
              <a:t>Clique para editar o estilo</a:t>
            </a:r>
            <a:endParaRPr lang="pt-PT"/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PT" noProof="0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5" name="Marcador de Posição d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BDAFC-88BC-4180-89AD-5E4A94BE4C83}" type="datetimeFigureOut">
              <a:rPr lang="pt-PT"/>
              <a:pPr>
                <a:defRPr/>
              </a:pPr>
              <a:t>3/17/2014</a:t>
            </a:fld>
            <a:endParaRPr lang="pt-PT"/>
          </a:p>
        </p:txBody>
      </p:sp>
      <p:sp>
        <p:nvSpPr>
          <p:cNvPr id="6" name="Marcador de Posição do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18513-A477-42DF-8A77-F2198ECC75F2}" type="slidenum">
              <a:rPr lang="pt-PT"/>
              <a:pPr>
                <a:defRPr/>
              </a:pPr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ângulo 6"/>
          <p:cNvSpPr/>
          <p:nvPr userDrawn="1"/>
        </p:nvSpPr>
        <p:spPr>
          <a:xfrm>
            <a:off x="0" y="-19050"/>
            <a:ext cx="9144000" cy="495300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945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ivasco\AppData\Local\Microsoft\Windows\Temporary Internet Files\Content.IE5\472VU4IR\MC900329496[1].wmf"/>
          <p:cNvPicPr>
            <a:picLocks noChangeAspect="1" noChangeArrowheads="1"/>
          </p:cNvPicPr>
          <p:nvPr userDrawn="1"/>
        </p:nvPicPr>
        <p:blipFill>
          <a:blip r:embed="rId13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452782"/>
            <a:ext cx="2592288" cy="2957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8" name="Rectângulo 7"/>
          <p:cNvSpPr/>
          <p:nvPr userDrawn="1"/>
        </p:nvSpPr>
        <p:spPr>
          <a:xfrm>
            <a:off x="-14288" y="5300663"/>
            <a:ext cx="7178676" cy="431800"/>
          </a:xfrm>
          <a:prstGeom prst="rect">
            <a:avLst/>
          </a:prstGeom>
          <a:blipFill>
            <a:blip r:embed="rId14"/>
            <a:tile tx="0" ty="0" sx="100000" sy="100000" flip="none" algn="tl"/>
          </a:blipFill>
          <a:ln>
            <a:noFill/>
          </a:ln>
          <a:effectLst>
            <a:outerShdw blurRad="266700" dist="38100" dir="5400000" algn="t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pic>
        <p:nvPicPr>
          <p:cNvPr id="9" name="Imagem 8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885825" y="5422900"/>
            <a:ext cx="8604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0" name="Imagem 9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 rot="18866450" flipH="1">
            <a:off x="3162300" y="4795838"/>
            <a:ext cx="1417637" cy="10112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4194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4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7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8.gi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wmf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image" Target="../media/image68.png"/><Relationship Id="rId7" Type="http://schemas.openxmlformats.org/officeDocument/2006/relationships/image" Target="../media/image72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gif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7" Type="http://schemas.openxmlformats.org/officeDocument/2006/relationships/image" Target="../media/image8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wmf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75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://www.icnf.pt/portal/agir/sab-mais/florest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nf.pt/portal/agir/sab-mais/florest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nf.pt/portal/agir/sab-mais/florest" TargetMode="External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://www.icnf.pt/portal/agir/sab-mais/florest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://www.icnf.pt/portal/agir/sab-mais/florest" TargetMode="External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9.png"/><Relationship Id="rId7" Type="http://schemas.openxmlformats.org/officeDocument/2006/relationships/image" Target="../media/image1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wmf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0" y="0"/>
            <a:ext cx="9144000" cy="602773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dirty="0"/>
          </a:p>
        </p:txBody>
      </p:sp>
      <p:pic>
        <p:nvPicPr>
          <p:cNvPr id="17" name="Picture 2" descr="C:\Users\ivasco\AppData\Local\Microsoft\Windows\Temporary Internet Files\Content.IE5\472VU4IR\MC900329496[1].wmf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tx1">
                <a:tint val="45000"/>
                <a:satMod val="400000"/>
              </a:schemeClr>
            </a:duotone>
            <a:lum bright="20000" contras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12160" y="2703444"/>
            <a:ext cx="2592288" cy="29576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3" name="CaixaDeTexto 12"/>
          <p:cNvSpPr txBox="1"/>
          <p:nvPr/>
        </p:nvSpPr>
        <p:spPr>
          <a:xfrm>
            <a:off x="207963" y="266700"/>
            <a:ext cx="4500562" cy="3138488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1">
                <a:lumMod val="75000"/>
                <a:lumOff val="25000"/>
                <a:alpha val="40000"/>
              </a:scheme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6600" b="1" smtClean="0">
                <a:solidFill>
                  <a:srgbClr val="B0AC00"/>
                </a:solidFill>
                <a:latin typeface="+mn-lt"/>
                <a:ea typeface="Kozuka Mincho Pr6N H" pitchFamily="18" charset="-128"/>
                <a:cs typeface="Aharoni" panose="02010803020104030203" pitchFamily="2" charset="-79"/>
              </a:rPr>
              <a:t>Floresta</a:t>
            </a:r>
            <a:r>
              <a:rPr lang="pt-PT" sz="6600" b="1" dirty="0">
                <a:solidFill>
                  <a:srgbClr val="B0AC00"/>
                </a:solidFill>
                <a:latin typeface="+mn-lt"/>
                <a:ea typeface="Kozuka Mincho Pr6N H" pitchFamily="18" charset="-128"/>
                <a:cs typeface="Aharoni" panose="02010803020104030203" pitchFamily="2" charset="-79"/>
              </a:rPr>
              <a:t>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6600" b="1" dirty="0">
                <a:solidFill>
                  <a:srgbClr val="B0AC00"/>
                </a:solidFill>
                <a:latin typeface="+mn-lt"/>
                <a:ea typeface="Kozuka Mincho Pr6N H" pitchFamily="18" charset="-128"/>
                <a:cs typeface="Aharoni" panose="02010803020104030203" pitchFamily="2" charset="-79"/>
              </a:rPr>
              <a:t>muito mais que árvores</a:t>
            </a:r>
          </a:p>
        </p:txBody>
      </p:sp>
      <p:pic>
        <p:nvPicPr>
          <p:cNvPr id="14341" name="Imagem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6196013"/>
            <a:ext cx="14049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ângulo 19"/>
          <p:cNvSpPr/>
          <p:nvPr/>
        </p:nvSpPr>
        <p:spPr>
          <a:xfrm>
            <a:off x="3779838" y="5584825"/>
            <a:ext cx="5364162" cy="4318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292100" sx="128000" sy="128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pic>
        <p:nvPicPr>
          <p:cNvPr id="14343" name="Picture 5" descr="C:\Users\ines\AppData\Local\Microsoft\Windows\Temporary Internet Files\Content.IE5\WFU1XIC6\MC900432587[2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51725" y="6350"/>
            <a:ext cx="1468438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9750" y="5661025"/>
            <a:ext cx="860425" cy="612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m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733550">
            <a:off x="7895431" y="5034757"/>
            <a:ext cx="1417637" cy="1009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mada oval 5"/>
          <p:cNvSpPr/>
          <p:nvPr/>
        </p:nvSpPr>
        <p:spPr>
          <a:xfrm>
            <a:off x="3013688" y="332656"/>
            <a:ext cx="5590760" cy="2520280"/>
          </a:xfrm>
          <a:prstGeom prst="wedgeEllipseCallout">
            <a:avLst>
              <a:gd name="adj1" fmla="val -60121"/>
              <a:gd name="adj2" fmla="val 67934"/>
            </a:avLst>
          </a:prstGeom>
          <a:solidFill>
            <a:srgbClr val="E6B60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4000" dirty="0">
                <a:solidFill>
                  <a:schemeClr val="bg1"/>
                </a:solidFill>
                <a:latin typeface="+mj-lt"/>
              </a:rPr>
              <a:t>Vamos saber um pouco mais </a:t>
            </a:r>
            <a:r>
              <a:rPr lang="pt-PT" sz="6600" b="1" dirty="0">
                <a:solidFill>
                  <a:srgbClr val="8B8321"/>
                </a:solidFill>
                <a:latin typeface="Curlz MT" panose="04040404050702020202" pitchFamily="82" charset="0"/>
              </a:rPr>
              <a:t>!</a:t>
            </a:r>
            <a:endParaRPr lang="pt-PT" sz="4000" b="1" dirty="0">
              <a:solidFill>
                <a:srgbClr val="8B8321"/>
              </a:solidFill>
              <a:latin typeface="Curlz MT" panose="040404040507020202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ângulo 16"/>
          <p:cNvSpPr/>
          <p:nvPr/>
        </p:nvSpPr>
        <p:spPr>
          <a:xfrm>
            <a:off x="468313" y="4821263"/>
            <a:ext cx="2232025" cy="17759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  <a:prstDash val="sysDot"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8" name="CaixaDeTexto 17"/>
          <p:cNvSpPr txBox="1">
            <a:spLocks noChangeArrowheads="1"/>
          </p:cNvSpPr>
          <p:nvPr/>
        </p:nvSpPr>
        <p:spPr bwMode="auto">
          <a:xfrm>
            <a:off x="467544" y="3919538"/>
            <a:ext cx="7875091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PT" dirty="0">
                <a:latin typeface="Calibri" pitchFamily="34" charset="0"/>
              </a:rPr>
              <a:t>A floresta é um espaço rico e diversificado com muitas </a:t>
            </a:r>
            <a:r>
              <a:rPr lang="pt-PT" sz="2400" b="1" dirty="0" smtClean="0">
                <a:solidFill>
                  <a:srgbClr val="B0AC00"/>
                </a:solidFill>
                <a:latin typeface="Calibri" pitchFamily="34" charset="0"/>
              </a:rPr>
              <a:t>árvores</a:t>
            </a:r>
            <a:r>
              <a:rPr lang="pt-PT" dirty="0" smtClean="0">
                <a:latin typeface="Calibri" pitchFamily="34" charset="0"/>
              </a:rPr>
              <a:t>, 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arbustos</a:t>
            </a:r>
            <a:r>
              <a:rPr lang="pt-PT" dirty="0">
                <a:latin typeface="Calibri" pitchFamily="34" charset="0"/>
              </a:rPr>
              <a:t> e outros seres vivos, tais como:</a:t>
            </a:r>
          </a:p>
          <a:p>
            <a:endParaRPr lang="pt-PT" dirty="0">
              <a:latin typeface="Calibri" pitchFamily="34" charset="0"/>
            </a:endParaRPr>
          </a:p>
          <a:p>
            <a:r>
              <a:rPr lang="pt-PT" dirty="0">
                <a:latin typeface="Calibri" pitchFamily="34" charset="0"/>
              </a:rPr>
              <a:t> -  </a:t>
            </a:r>
            <a:r>
              <a:rPr lang="pt-PT" dirty="0" smtClean="0">
                <a:latin typeface="Calibri" pitchFamily="34" charset="0"/>
              </a:rPr>
              <a:t>mamíferos,</a:t>
            </a:r>
            <a:endParaRPr lang="pt-PT" dirty="0">
              <a:latin typeface="Calibri" pitchFamily="34" charset="0"/>
            </a:endParaRPr>
          </a:p>
          <a:p>
            <a:r>
              <a:rPr lang="pt-PT" dirty="0">
                <a:latin typeface="Calibri" pitchFamily="34" charset="0"/>
              </a:rPr>
              <a:t> -  </a:t>
            </a:r>
            <a:r>
              <a:rPr lang="pt-PT" dirty="0" smtClean="0">
                <a:latin typeface="Calibri" pitchFamily="34" charset="0"/>
              </a:rPr>
              <a:t>aves,</a:t>
            </a:r>
            <a:endParaRPr lang="pt-PT" dirty="0">
              <a:latin typeface="Calibri" pitchFamily="34" charset="0"/>
            </a:endParaRPr>
          </a:p>
          <a:p>
            <a:r>
              <a:rPr lang="pt-PT" dirty="0">
                <a:latin typeface="Calibri" pitchFamily="34" charset="0"/>
              </a:rPr>
              <a:t> -  </a:t>
            </a:r>
            <a:r>
              <a:rPr lang="pt-PT" dirty="0" smtClean="0">
                <a:latin typeface="Calibri" pitchFamily="34" charset="0"/>
              </a:rPr>
              <a:t>insetos,</a:t>
            </a:r>
            <a:endParaRPr lang="pt-PT" dirty="0">
              <a:latin typeface="Calibri" pitchFamily="34" charset="0"/>
            </a:endParaRPr>
          </a:p>
          <a:p>
            <a:r>
              <a:rPr lang="pt-PT" dirty="0">
                <a:latin typeface="Calibri" pitchFamily="34" charset="0"/>
              </a:rPr>
              <a:t> -  </a:t>
            </a:r>
            <a:r>
              <a:rPr lang="pt-PT" dirty="0" smtClean="0">
                <a:latin typeface="Calibri" pitchFamily="34" charset="0"/>
              </a:rPr>
              <a:t>peixes,</a:t>
            </a:r>
            <a:endParaRPr lang="pt-PT" dirty="0">
              <a:latin typeface="Calibri" pitchFamily="34" charset="0"/>
            </a:endParaRPr>
          </a:p>
          <a:p>
            <a:r>
              <a:rPr lang="pt-PT" dirty="0">
                <a:latin typeface="Calibri" pitchFamily="34" charset="0"/>
              </a:rPr>
              <a:t> -  cogumelos</a:t>
            </a:r>
            <a:r>
              <a:rPr lang="pt-PT" dirty="0" smtClean="0">
                <a:latin typeface="Calibri" pitchFamily="34" charset="0"/>
              </a:rPr>
              <a:t>,</a:t>
            </a:r>
          </a:p>
          <a:p>
            <a:r>
              <a:rPr lang="pt-PT" dirty="0" smtClean="0">
                <a:latin typeface="Calibri" pitchFamily="34" charset="0"/>
              </a:rPr>
              <a:t> -  etc.</a:t>
            </a:r>
            <a:endParaRPr lang="pt-PT" dirty="0">
              <a:latin typeface="Calibri" pitchFamily="34" charset="0"/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0" y="-19050"/>
            <a:ext cx="9144000" cy="495300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5706695" y="4629202"/>
            <a:ext cx="2897753" cy="19684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9" name="CaixaDeTexto 8"/>
          <p:cNvSpPr txBox="1"/>
          <p:nvPr/>
        </p:nvSpPr>
        <p:spPr>
          <a:xfrm>
            <a:off x="1657351" y="685801"/>
            <a:ext cx="399477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>
                <a:latin typeface="Calibri" pitchFamily="34" charset="0"/>
              </a:rPr>
              <a:t>As </a:t>
            </a:r>
            <a:r>
              <a:rPr lang="pt-PT" sz="2400" b="1" dirty="0" smtClean="0">
                <a:solidFill>
                  <a:srgbClr val="31859C"/>
                </a:solidFill>
                <a:latin typeface="Calibri" pitchFamily="34" charset="0"/>
              </a:rPr>
              <a:t>FLORESTAS</a:t>
            </a:r>
            <a:r>
              <a:rPr lang="pt-PT" dirty="0">
                <a:latin typeface="Calibri" pitchFamily="34" charset="0"/>
              </a:rPr>
              <a:t> </a:t>
            </a:r>
            <a:endParaRPr lang="pt-PT" dirty="0" smtClean="0">
              <a:latin typeface="Calibri" pitchFamily="34" charset="0"/>
            </a:endParaRPr>
          </a:p>
          <a:p>
            <a:r>
              <a:rPr lang="pt-PT" dirty="0" smtClean="0">
                <a:latin typeface="Calibri" pitchFamily="34" charset="0"/>
              </a:rPr>
              <a:t>sempre </a:t>
            </a:r>
            <a:r>
              <a:rPr lang="pt-PT" dirty="0">
                <a:latin typeface="Calibri" pitchFamily="34" charset="0"/>
              </a:rPr>
              <a:t>foram fonte do imaginário </a:t>
            </a:r>
            <a:r>
              <a:rPr lang="pt-PT" dirty="0" smtClean="0">
                <a:latin typeface="Calibri" pitchFamily="34" charset="0"/>
              </a:rPr>
              <a:t>       de </a:t>
            </a:r>
            <a:r>
              <a:rPr lang="pt-PT" dirty="0">
                <a:latin typeface="Calibri" pitchFamily="34" charset="0"/>
              </a:rPr>
              <a:t>diferentes </a:t>
            </a:r>
            <a:r>
              <a:rPr lang="pt-PT" dirty="0" smtClean="0">
                <a:latin typeface="Calibri" pitchFamily="34" charset="0"/>
              </a:rPr>
              <a:t>povos, </a:t>
            </a:r>
            <a:r>
              <a:rPr lang="pt-PT" dirty="0">
                <a:latin typeface="Calibri" pitchFamily="34" charset="0"/>
              </a:rPr>
              <a:t>fazendo parte </a:t>
            </a:r>
            <a:r>
              <a:rPr lang="pt-PT" dirty="0" smtClean="0">
                <a:latin typeface="Calibri" pitchFamily="34" charset="0"/>
              </a:rPr>
              <a:t>     dos </a:t>
            </a:r>
            <a:r>
              <a:rPr lang="pt-PT" dirty="0">
                <a:latin typeface="Calibri" pitchFamily="34" charset="0"/>
              </a:rPr>
              <a:t>seus mitos e lendas.</a:t>
            </a:r>
          </a:p>
          <a:p>
            <a:endParaRPr lang="pt-PT" dirty="0">
              <a:latin typeface="Calibri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535986" y="2376877"/>
            <a:ext cx="8104187" cy="6143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Será uma floresta apenas um conjunto de árvores?</a:t>
            </a:r>
          </a:p>
        </p:txBody>
      </p:sp>
      <p:sp>
        <p:nvSpPr>
          <p:cNvPr id="24583" name="Rectângulo 2"/>
          <p:cNvSpPr>
            <a:spLocks noChangeArrowheads="1"/>
          </p:cNvSpPr>
          <p:nvPr/>
        </p:nvSpPr>
        <p:spPr bwMode="auto">
          <a:xfrm>
            <a:off x="395536" y="3194868"/>
            <a:ext cx="7993062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dirty="0">
                <a:latin typeface="Calibri" pitchFamily="34" charset="0"/>
              </a:rPr>
              <a:t>Quando se atravessa uma floresta a pé encontramos um conjunto de sensações (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sons</a:t>
            </a:r>
            <a:r>
              <a:rPr lang="pt-PT" dirty="0">
                <a:latin typeface="Calibri" pitchFamily="34" charset="0"/>
              </a:rPr>
              <a:t>, 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cheiros</a:t>
            </a:r>
            <a:r>
              <a:rPr lang="pt-PT" dirty="0">
                <a:latin typeface="Calibri" pitchFamily="34" charset="0"/>
              </a:rPr>
              <a:t>, 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cores</a:t>
            </a:r>
            <a:r>
              <a:rPr lang="pt-PT" dirty="0" smtClean="0">
                <a:latin typeface="Calibri" pitchFamily="34" charset="0"/>
              </a:rPr>
              <a:t>).</a:t>
            </a:r>
            <a:endParaRPr lang="pt-PT" dirty="0">
              <a:latin typeface="Calibri" pitchFamily="34" charset="0"/>
            </a:endParaRPr>
          </a:p>
        </p:txBody>
      </p:sp>
      <p:pic>
        <p:nvPicPr>
          <p:cNvPr id="24584" name="Picture 2" descr="C:\Users\ines\AppData\Local\Microsoft\Windows\Temporary Internet Files\Content.IE5\FF4V1DG3\MC900355919[1].wm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22238" y="115888"/>
            <a:ext cx="1209675" cy="166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8965" y="621808"/>
            <a:ext cx="2185483" cy="16240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2458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0" y="-19050"/>
            <a:ext cx="9144000" cy="495300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96875" y="692150"/>
            <a:ext cx="8702675" cy="1035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857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pt-PT" dirty="0">
                <a:latin typeface="+mn-lt"/>
              </a:rPr>
              <a:t>Consoante a espécie dominante na floresta, assim se </a:t>
            </a:r>
            <a:r>
              <a:rPr lang="pt-PT" dirty="0" smtClean="0">
                <a:latin typeface="+mn-lt"/>
              </a:rPr>
              <a:t>lhe dá </a:t>
            </a:r>
            <a:r>
              <a:rPr lang="pt-PT" dirty="0">
                <a:latin typeface="+mn-lt"/>
              </a:rPr>
              <a:t>o nome de </a:t>
            </a:r>
            <a:r>
              <a:rPr lang="pt-PT" sz="2400" b="1" dirty="0">
                <a:solidFill>
                  <a:srgbClr val="B0AC00"/>
                </a:solidFill>
                <a:latin typeface="+mn-lt"/>
              </a:rPr>
              <a:t>carvalhal</a:t>
            </a:r>
            <a:r>
              <a:rPr lang="pt-PT" dirty="0">
                <a:latin typeface="+mn-lt"/>
              </a:rPr>
              <a:t>, </a:t>
            </a:r>
            <a:r>
              <a:rPr lang="pt-PT" sz="2400" b="1" dirty="0">
                <a:solidFill>
                  <a:srgbClr val="B0AC00"/>
                </a:solidFill>
                <a:latin typeface="+mn-lt"/>
              </a:rPr>
              <a:t>pinhal</a:t>
            </a:r>
            <a:r>
              <a:rPr lang="pt-PT" dirty="0">
                <a:latin typeface="+mn-lt"/>
              </a:rPr>
              <a:t>,</a:t>
            </a:r>
            <a:r>
              <a:rPr lang="pt-PT" b="1" dirty="0">
                <a:solidFill>
                  <a:srgbClr val="B0AC00"/>
                </a:solidFill>
                <a:latin typeface="+mn-lt"/>
              </a:rPr>
              <a:t> </a:t>
            </a:r>
            <a:r>
              <a:rPr lang="pt-PT" sz="2400" b="1" dirty="0">
                <a:solidFill>
                  <a:srgbClr val="B0AC00"/>
                </a:solidFill>
                <a:latin typeface="+mn-lt"/>
              </a:rPr>
              <a:t>choupal</a:t>
            </a:r>
            <a:r>
              <a:rPr lang="pt-PT" dirty="0">
                <a:latin typeface="+mn-lt"/>
              </a:rPr>
              <a:t>, …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 dirty="0">
              <a:latin typeface="+mn-lt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68313" y="4149725"/>
            <a:ext cx="7597775" cy="6143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/>
          <a:p>
            <a:r>
              <a:rPr lang="pt-PT" sz="2400" b="1">
                <a:solidFill>
                  <a:srgbClr val="31859C"/>
                </a:solidFill>
                <a:latin typeface="Calibri" pitchFamily="34" charset="0"/>
              </a:rPr>
              <a:t>No teu nome há alguma árvore? E no da tua terra?</a:t>
            </a:r>
          </a:p>
        </p:txBody>
      </p:sp>
      <p:sp>
        <p:nvSpPr>
          <p:cNvPr id="21" name="Chamada oval 20"/>
          <p:cNvSpPr/>
          <p:nvPr/>
        </p:nvSpPr>
        <p:spPr>
          <a:xfrm>
            <a:off x="4028415" y="5085184"/>
            <a:ext cx="2211796" cy="936104"/>
          </a:xfrm>
          <a:prstGeom prst="wedgeEllipseCallout">
            <a:avLst>
              <a:gd name="adj1" fmla="val -60121"/>
              <a:gd name="adj2" fmla="val 67934"/>
            </a:avLst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>
                <a:solidFill>
                  <a:schemeClr val="bg1"/>
                </a:solidFill>
                <a:latin typeface="+mj-lt"/>
              </a:rPr>
              <a:t>Eu sou a Ana Castanheira!</a:t>
            </a:r>
            <a:endParaRPr lang="pt-PT" b="1" dirty="0">
              <a:solidFill>
                <a:srgbClr val="CCCC00"/>
              </a:solidFill>
              <a:latin typeface="Curlz MT" panose="04040404050702020202" pitchFamily="82" charset="0"/>
            </a:endParaRPr>
          </a:p>
        </p:txBody>
      </p:sp>
      <p:sp>
        <p:nvSpPr>
          <p:cNvPr id="23" name="Chamada oval 22"/>
          <p:cNvSpPr/>
          <p:nvPr/>
        </p:nvSpPr>
        <p:spPr>
          <a:xfrm>
            <a:off x="488150" y="5206810"/>
            <a:ext cx="2571836" cy="936104"/>
          </a:xfrm>
          <a:prstGeom prst="wedgeEllipseCallout">
            <a:avLst>
              <a:gd name="adj1" fmla="val 87191"/>
              <a:gd name="adj2" fmla="val 75885"/>
            </a:avLst>
          </a:prstGeom>
          <a:solidFill>
            <a:srgbClr val="B0AC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>
                <a:solidFill>
                  <a:schemeClr val="bg1"/>
                </a:solidFill>
                <a:latin typeface="+mj-lt"/>
              </a:rPr>
              <a:t>Eu sou do Azinhal!</a:t>
            </a:r>
            <a:endParaRPr lang="pt-PT" b="1" dirty="0">
              <a:solidFill>
                <a:srgbClr val="CCCC00"/>
              </a:solidFill>
              <a:latin typeface="Curlz MT" panose="04040404050702020202" pitchFamily="82" charset="0"/>
            </a:endParaRPr>
          </a:p>
        </p:txBody>
      </p:sp>
      <p:pic>
        <p:nvPicPr>
          <p:cNvPr id="5126" name="Picture 6" descr="E:\04_FOTOS\joao_pinho_confidenc\Castanheiro\DSC_0066.JPG"/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425450" y="1700213"/>
            <a:ext cx="2592388" cy="19446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5127" name="Picture 7" descr="E:\04_FOTOS\pinus pinea\IMG_245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3575" y="1700213"/>
            <a:ext cx="2592388" cy="19446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5129" name="Picture 9" descr="E:\04_FOTOS\joao_pinho_confidenc\Choupos\pop_can_pov_0174.jpg"/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>
            <a:off x="6011863" y="1704975"/>
            <a:ext cx="2592387" cy="19446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11" name="Chamada oval 10"/>
          <p:cNvSpPr/>
          <p:nvPr/>
        </p:nvSpPr>
        <p:spPr>
          <a:xfrm>
            <a:off x="6023854" y="5644528"/>
            <a:ext cx="1932522" cy="936104"/>
          </a:xfrm>
          <a:prstGeom prst="wedgeEllipseCallout">
            <a:avLst>
              <a:gd name="adj1" fmla="val -108666"/>
              <a:gd name="adj2" fmla="val 31145"/>
            </a:avLst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>
                <a:solidFill>
                  <a:schemeClr val="bg1"/>
                </a:solidFill>
                <a:latin typeface="+mj-lt"/>
              </a:rPr>
              <a:t>Eu sou João Pinheiro!</a:t>
            </a:r>
            <a:endParaRPr lang="pt-PT" b="1" dirty="0">
              <a:solidFill>
                <a:srgbClr val="CCCC00"/>
              </a:solidFill>
              <a:latin typeface="Curlz MT" panose="04040404050702020202" pitchFamily="82" charset="0"/>
            </a:endParaRPr>
          </a:p>
        </p:txBody>
      </p:sp>
      <p:sp>
        <p:nvSpPr>
          <p:cNvPr id="25616" name="CaixaDeTexto 11"/>
          <p:cNvSpPr txBox="1">
            <a:spLocks noChangeArrowheads="1"/>
          </p:cNvSpPr>
          <p:nvPr/>
        </p:nvSpPr>
        <p:spPr bwMode="auto">
          <a:xfrm>
            <a:off x="430213" y="1665288"/>
            <a:ext cx="395287" cy="4206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400" b="1">
                <a:solidFill>
                  <a:srgbClr val="CCCC00"/>
                </a:solidFill>
                <a:latin typeface="Calibri" pitchFamily="34" charset="0"/>
              </a:rPr>
              <a:t>1</a:t>
            </a:r>
            <a:endParaRPr lang="pt-PT" b="1">
              <a:solidFill>
                <a:srgbClr val="CCCC00"/>
              </a:solidFill>
              <a:latin typeface="Calibri" pitchFamily="34" charset="0"/>
            </a:endParaRPr>
          </a:p>
        </p:txBody>
      </p:sp>
      <p:sp>
        <p:nvSpPr>
          <p:cNvPr id="25617" name="CaixaDeTexto 12"/>
          <p:cNvSpPr txBox="1">
            <a:spLocks noChangeArrowheads="1"/>
          </p:cNvSpPr>
          <p:nvPr/>
        </p:nvSpPr>
        <p:spPr bwMode="auto">
          <a:xfrm>
            <a:off x="3203575" y="1643063"/>
            <a:ext cx="396875" cy="419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400" b="1">
                <a:solidFill>
                  <a:srgbClr val="CCCC00"/>
                </a:solidFill>
                <a:latin typeface="Calibri" pitchFamily="34" charset="0"/>
              </a:rPr>
              <a:t>2</a:t>
            </a:r>
            <a:endParaRPr lang="pt-PT" b="1">
              <a:solidFill>
                <a:srgbClr val="CCCC00"/>
              </a:solidFill>
              <a:latin typeface="Calibri" pitchFamily="34" charset="0"/>
            </a:endParaRPr>
          </a:p>
        </p:txBody>
      </p:sp>
      <p:sp>
        <p:nvSpPr>
          <p:cNvPr id="25618" name="CaixaDeTexto 13"/>
          <p:cNvSpPr txBox="1">
            <a:spLocks noChangeArrowheads="1"/>
          </p:cNvSpPr>
          <p:nvPr/>
        </p:nvSpPr>
        <p:spPr bwMode="auto">
          <a:xfrm>
            <a:off x="6011863" y="1649413"/>
            <a:ext cx="396875" cy="4206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400" b="1">
                <a:solidFill>
                  <a:srgbClr val="CCCC00"/>
                </a:solidFill>
                <a:latin typeface="Calibri" pitchFamily="34" charset="0"/>
              </a:rPr>
              <a:t>3</a:t>
            </a:r>
            <a:endParaRPr lang="pt-PT" b="1">
              <a:solidFill>
                <a:srgbClr val="CCCC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1113" y="3208338"/>
            <a:ext cx="5868988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ângulo 1"/>
          <p:cNvSpPr/>
          <p:nvPr/>
        </p:nvSpPr>
        <p:spPr>
          <a:xfrm>
            <a:off x="0" y="-19050"/>
            <a:ext cx="9144000" cy="682625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276225" y="981075"/>
            <a:ext cx="8677275" cy="92868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De certeza que já viram muitas árvores,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mas já repararam como é que elas são?</a:t>
            </a:r>
          </a:p>
        </p:txBody>
      </p:sp>
      <p:pic>
        <p:nvPicPr>
          <p:cNvPr id="28676" name="Picture 3" descr="C:\Users\ivasco\AppData\Local\Microsoft\Windows\Temporary Internet Files\Content.IE5\I85ALCCD\MC900438229[1].wm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275" y="4940300"/>
            <a:ext cx="2674938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hamada oval 18"/>
          <p:cNvSpPr/>
          <p:nvPr/>
        </p:nvSpPr>
        <p:spPr>
          <a:xfrm>
            <a:off x="2406995" y="5684576"/>
            <a:ext cx="3638386" cy="1105472"/>
          </a:xfrm>
          <a:prstGeom prst="wedgeEllipseCallout">
            <a:avLst>
              <a:gd name="adj1" fmla="val -73389"/>
              <a:gd name="adj2" fmla="val -31256"/>
            </a:avLst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>
                <a:solidFill>
                  <a:schemeClr val="bg1"/>
                </a:solidFill>
                <a:latin typeface="+mj-lt"/>
              </a:rPr>
              <a:t>São como nós!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>
                <a:solidFill>
                  <a:schemeClr val="bg1"/>
                </a:solidFill>
                <a:latin typeface="+mj-lt"/>
              </a:rPr>
              <a:t>São todas árvores, mas todas diferentes. </a:t>
            </a:r>
            <a:endParaRPr lang="pt-PT" b="1" dirty="0">
              <a:solidFill>
                <a:srgbClr val="CCCC00"/>
              </a:solidFill>
              <a:latin typeface="Curlz MT" panose="04040404050702020202" pitchFamily="82" charset="0"/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>
            <a:off x="6092825" y="4583113"/>
            <a:ext cx="2801938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/>
          <a:srcRect/>
          <a:stretch/>
        </p:blipFill>
        <p:spPr bwMode="auto">
          <a:xfrm>
            <a:off x="6092825" y="2470150"/>
            <a:ext cx="2801938" cy="160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28682" name="CaixaDeTexto 8"/>
          <p:cNvSpPr txBox="1">
            <a:spLocks noChangeArrowheads="1"/>
          </p:cNvSpPr>
          <p:nvPr/>
        </p:nvSpPr>
        <p:spPr bwMode="auto">
          <a:xfrm>
            <a:off x="468313" y="2205038"/>
            <a:ext cx="4751387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>
                <a:latin typeface="Calibri" pitchFamily="34" charset="0"/>
              </a:rPr>
              <a:t>As </a:t>
            </a:r>
            <a:r>
              <a:rPr lang="pt-PT" sz="2400" b="1">
                <a:solidFill>
                  <a:srgbClr val="B0AC00"/>
                </a:solidFill>
                <a:latin typeface="Calibri" pitchFamily="34" charset="0"/>
              </a:rPr>
              <a:t>Árvores</a:t>
            </a:r>
            <a:r>
              <a:rPr lang="pt-PT">
                <a:solidFill>
                  <a:srgbClr val="B0AC00"/>
                </a:solidFill>
                <a:latin typeface="Calibri" pitchFamily="34" charset="0"/>
              </a:rPr>
              <a:t> </a:t>
            </a:r>
            <a:r>
              <a:rPr lang="pt-PT">
                <a:latin typeface="Calibri" pitchFamily="34" charset="0"/>
              </a:rPr>
              <a:t>têm diferentes formas, alturas, cores e texturas.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0" y="-19050"/>
            <a:ext cx="9144000" cy="682625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1" y="1440160"/>
            <a:ext cx="9002758" cy="5417840"/>
            <a:chOff x="1" y="1440160"/>
            <a:chExt cx="9002758" cy="541784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" y="1440160"/>
              <a:ext cx="9002758" cy="5417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42"/>
            <p:cNvSpPr txBox="1">
              <a:spLocks noChangeArrowheads="1"/>
            </p:cNvSpPr>
            <p:nvPr/>
          </p:nvSpPr>
          <p:spPr bwMode="auto">
            <a:xfrm>
              <a:off x="250826" y="2924944"/>
              <a:ext cx="89058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pt-PT" sz="2000" b="1" u="sng" dirty="0" smtClean="0">
                  <a:latin typeface="Calibri" pitchFamily="34" charset="0"/>
                </a:rPr>
                <a:t>copa</a:t>
              </a:r>
              <a:endParaRPr lang="pt-PT" altLang="pt-PT" sz="2000" b="1" u="sng" dirty="0">
                <a:latin typeface="Calibri" pitchFamily="34" charset="0"/>
              </a:endParaRPr>
            </a:p>
          </p:txBody>
        </p:sp>
        <p:sp>
          <p:nvSpPr>
            <p:cNvPr id="26" name="Text Box 42"/>
            <p:cNvSpPr txBox="1">
              <a:spLocks noChangeArrowheads="1"/>
            </p:cNvSpPr>
            <p:nvPr/>
          </p:nvSpPr>
          <p:spPr bwMode="auto">
            <a:xfrm>
              <a:off x="252443" y="4653136"/>
              <a:ext cx="89058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pt-PT" sz="2000" b="1" u="sng" dirty="0" smtClean="0">
                  <a:latin typeface="Calibri" pitchFamily="34" charset="0"/>
                </a:rPr>
                <a:t>tronco</a:t>
              </a:r>
              <a:endParaRPr lang="pt-PT" altLang="pt-PT" sz="2000" b="1" u="sng" dirty="0">
                <a:latin typeface="Calibri" pitchFamily="34" charset="0"/>
              </a:endParaRPr>
            </a:p>
          </p:txBody>
        </p:sp>
        <p:sp>
          <p:nvSpPr>
            <p:cNvPr id="27" name="Text Box 42"/>
            <p:cNvSpPr txBox="1">
              <a:spLocks noChangeArrowheads="1"/>
            </p:cNvSpPr>
            <p:nvPr/>
          </p:nvSpPr>
          <p:spPr bwMode="auto">
            <a:xfrm>
              <a:off x="2807495" y="1916832"/>
              <a:ext cx="89058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pt-PT" sz="2000" dirty="0" smtClean="0">
                  <a:latin typeface="Calibri" pitchFamily="34" charset="0"/>
                </a:rPr>
                <a:t>folhas</a:t>
              </a:r>
              <a:endParaRPr lang="pt-PT" altLang="pt-PT" sz="2000" dirty="0">
                <a:latin typeface="Calibri" pitchFamily="34" charset="0"/>
              </a:endParaRPr>
            </a:p>
          </p:txBody>
        </p:sp>
        <p:sp>
          <p:nvSpPr>
            <p:cNvPr id="29" name="Text Box 42"/>
            <p:cNvSpPr txBox="1">
              <a:spLocks noChangeArrowheads="1"/>
            </p:cNvSpPr>
            <p:nvPr/>
          </p:nvSpPr>
          <p:spPr bwMode="auto">
            <a:xfrm>
              <a:off x="7236296" y="5733256"/>
              <a:ext cx="89058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pt-PT" sz="2000" dirty="0" smtClean="0">
                  <a:latin typeface="Calibri" pitchFamily="34" charset="0"/>
                </a:rPr>
                <a:t>raízes</a:t>
              </a:r>
              <a:endParaRPr lang="pt-PT" altLang="pt-PT" sz="2000" dirty="0">
                <a:latin typeface="Calibri" pitchFamily="34" charset="0"/>
              </a:endParaRPr>
            </a:p>
          </p:txBody>
        </p:sp>
        <p:sp>
          <p:nvSpPr>
            <p:cNvPr id="30" name="Text Box 42"/>
            <p:cNvSpPr txBox="1">
              <a:spLocks noChangeArrowheads="1"/>
            </p:cNvSpPr>
            <p:nvPr/>
          </p:nvSpPr>
          <p:spPr bwMode="auto">
            <a:xfrm>
              <a:off x="6084168" y="4572918"/>
              <a:ext cx="89058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pt-PT" sz="2000" dirty="0" smtClean="0">
                  <a:latin typeface="Calibri" pitchFamily="34" charset="0"/>
                </a:rPr>
                <a:t>casca</a:t>
              </a:r>
              <a:endParaRPr lang="pt-PT" altLang="pt-PT" sz="2000" dirty="0">
                <a:latin typeface="Calibri" pitchFamily="34" charset="0"/>
              </a:endParaRPr>
            </a:p>
          </p:txBody>
        </p:sp>
        <p:sp>
          <p:nvSpPr>
            <p:cNvPr id="31" name="Text Box 42"/>
            <p:cNvSpPr txBox="1">
              <a:spLocks noChangeArrowheads="1"/>
            </p:cNvSpPr>
            <p:nvPr/>
          </p:nvSpPr>
          <p:spPr bwMode="auto">
            <a:xfrm>
              <a:off x="6837263" y="3727704"/>
              <a:ext cx="89058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pt-PT" sz="2000" dirty="0" smtClean="0">
                  <a:latin typeface="Calibri" pitchFamily="34" charset="0"/>
                </a:rPr>
                <a:t>ramos</a:t>
              </a:r>
              <a:endParaRPr lang="pt-PT" altLang="pt-PT" sz="2000" dirty="0">
                <a:latin typeface="Calibri" pitchFamily="34" charset="0"/>
              </a:endParaRPr>
            </a:p>
          </p:txBody>
        </p:sp>
        <p:sp>
          <p:nvSpPr>
            <p:cNvPr id="32" name="Text Box 42"/>
            <p:cNvSpPr txBox="1">
              <a:spLocks noChangeArrowheads="1"/>
            </p:cNvSpPr>
            <p:nvPr/>
          </p:nvSpPr>
          <p:spPr bwMode="auto">
            <a:xfrm>
              <a:off x="7452320" y="2877289"/>
              <a:ext cx="89058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pt-PT" sz="2000" dirty="0" smtClean="0">
                  <a:latin typeface="Calibri" pitchFamily="34" charset="0"/>
                </a:rPr>
                <a:t>frutos</a:t>
              </a:r>
              <a:endParaRPr lang="pt-PT" altLang="pt-PT" sz="2000" dirty="0">
                <a:latin typeface="Calibri" pitchFamily="34" charset="0"/>
              </a:endParaRPr>
            </a:p>
          </p:txBody>
        </p:sp>
      </p:grpSp>
      <p:sp>
        <p:nvSpPr>
          <p:cNvPr id="23" name="CaixaDeTexto 22"/>
          <p:cNvSpPr txBox="1"/>
          <p:nvPr/>
        </p:nvSpPr>
        <p:spPr>
          <a:xfrm>
            <a:off x="250826" y="980728"/>
            <a:ext cx="4897238" cy="50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Uma árvore  </a:t>
            </a:r>
            <a:r>
              <a:rPr lang="pt-PT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é </a:t>
            </a:r>
            <a:r>
              <a:rPr lang="pt-PT" sz="24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constituída por:</a:t>
            </a:r>
            <a:endParaRPr lang="pt-PT" sz="24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1692275" y="2411413"/>
            <a:ext cx="6211888" cy="3538537"/>
          </a:xfrm>
          <a:prstGeom prst="ellips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pt-PT" sz="4000" b="1">
                <a:solidFill>
                  <a:srgbClr val="B0AC00"/>
                </a:solidFill>
                <a:latin typeface="Calibri" pitchFamily="34" charset="0"/>
              </a:rPr>
              <a:t>Ciclo de vida</a:t>
            </a:r>
          </a:p>
          <a:p>
            <a:pPr algn="ctr"/>
            <a:r>
              <a:rPr lang="pt-PT" sz="4000" b="1">
                <a:solidFill>
                  <a:srgbClr val="B0AC00"/>
                </a:solidFill>
                <a:latin typeface="Calibri" pitchFamily="34" charset="0"/>
              </a:rPr>
              <a:t>da árvore</a:t>
            </a:r>
          </a:p>
        </p:txBody>
      </p:sp>
      <p:sp>
        <p:nvSpPr>
          <p:cNvPr id="2" name="Rectângulo 1"/>
          <p:cNvSpPr/>
          <p:nvPr/>
        </p:nvSpPr>
        <p:spPr>
          <a:xfrm>
            <a:off x="0" y="-19050"/>
            <a:ext cx="9144000" cy="682625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250826" y="980728"/>
            <a:ext cx="5113338" cy="50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Como é que nasce uma árvore?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11850" y="1820863"/>
            <a:ext cx="1252538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3429000"/>
            <a:ext cx="11049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32700" y="2925763"/>
            <a:ext cx="1187450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79850" y="1604963"/>
            <a:ext cx="1196975" cy="117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64163" y="5516563"/>
            <a:ext cx="1204912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08175" y="2060575"/>
            <a:ext cx="1185863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8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5632450"/>
            <a:ext cx="11461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92275" y="5054600"/>
            <a:ext cx="1116013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277100" y="4581525"/>
            <a:ext cx="1255713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7" name="CaixaDeTexto 2"/>
          <p:cNvSpPr txBox="1">
            <a:spLocks noChangeArrowheads="1"/>
          </p:cNvSpPr>
          <p:nvPr/>
        </p:nvSpPr>
        <p:spPr bwMode="auto">
          <a:xfrm>
            <a:off x="8396288" y="3716338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>
                <a:latin typeface="Calibri" pitchFamily="34" charset="0"/>
              </a:rPr>
              <a:t>1</a:t>
            </a:r>
          </a:p>
        </p:txBody>
      </p:sp>
      <p:sp>
        <p:nvSpPr>
          <p:cNvPr id="26638" name="CaixaDeTexto 29"/>
          <p:cNvSpPr txBox="1">
            <a:spLocks noChangeArrowheads="1"/>
          </p:cNvSpPr>
          <p:nvPr/>
        </p:nvSpPr>
        <p:spPr bwMode="auto">
          <a:xfrm>
            <a:off x="8064500" y="5327650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>
                <a:latin typeface="Calibri" pitchFamily="34" charset="0"/>
              </a:rPr>
              <a:t>2</a:t>
            </a:r>
          </a:p>
        </p:txBody>
      </p:sp>
      <p:sp>
        <p:nvSpPr>
          <p:cNvPr id="26639" name="CaixaDeTexto 32"/>
          <p:cNvSpPr txBox="1">
            <a:spLocks noChangeArrowheads="1"/>
          </p:cNvSpPr>
          <p:nvPr/>
        </p:nvSpPr>
        <p:spPr bwMode="auto">
          <a:xfrm>
            <a:off x="6165850" y="6248400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>
                <a:latin typeface="Calibri" pitchFamily="34" charset="0"/>
              </a:rPr>
              <a:t>3</a:t>
            </a:r>
          </a:p>
        </p:txBody>
      </p:sp>
      <p:sp>
        <p:nvSpPr>
          <p:cNvPr id="26640" name="CaixaDeTexto 33"/>
          <p:cNvSpPr txBox="1">
            <a:spLocks noChangeArrowheads="1"/>
          </p:cNvSpPr>
          <p:nvPr/>
        </p:nvSpPr>
        <p:spPr bwMode="auto">
          <a:xfrm>
            <a:off x="4259263" y="6376988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>
                <a:latin typeface="Calibri" pitchFamily="34" charset="0"/>
              </a:rPr>
              <a:t>4</a:t>
            </a:r>
          </a:p>
        </p:txBody>
      </p:sp>
      <p:sp>
        <p:nvSpPr>
          <p:cNvPr id="26641" name="CaixaDeTexto 34"/>
          <p:cNvSpPr txBox="1">
            <a:spLocks noChangeArrowheads="1"/>
          </p:cNvSpPr>
          <p:nvPr/>
        </p:nvSpPr>
        <p:spPr bwMode="auto">
          <a:xfrm>
            <a:off x="2460625" y="5792788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>
                <a:latin typeface="Calibri" pitchFamily="34" charset="0"/>
              </a:rPr>
              <a:t>5</a:t>
            </a:r>
          </a:p>
        </p:txBody>
      </p:sp>
      <p:sp>
        <p:nvSpPr>
          <p:cNvPr id="26642" name="CaixaDeTexto 36"/>
          <p:cNvSpPr txBox="1">
            <a:spLocks noChangeArrowheads="1"/>
          </p:cNvSpPr>
          <p:nvPr/>
        </p:nvSpPr>
        <p:spPr bwMode="auto">
          <a:xfrm>
            <a:off x="1436688" y="4216400"/>
            <a:ext cx="301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>
                <a:latin typeface="Calibri" pitchFamily="34" charset="0"/>
              </a:rPr>
              <a:t>6</a:t>
            </a:r>
          </a:p>
        </p:txBody>
      </p:sp>
      <p:sp>
        <p:nvSpPr>
          <p:cNvPr id="26643" name="CaixaDeTexto 37"/>
          <p:cNvSpPr txBox="1">
            <a:spLocks noChangeArrowheads="1"/>
          </p:cNvSpPr>
          <p:nvPr/>
        </p:nvSpPr>
        <p:spPr bwMode="auto">
          <a:xfrm>
            <a:off x="2686050" y="2795588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>
                <a:latin typeface="Calibri" pitchFamily="34" charset="0"/>
              </a:rPr>
              <a:t>7</a:t>
            </a:r>
          </a:p>
        </p:txBody>
      </p:sp>
      <p:sp>
        <p:nvSpPr>
          <p:cNvPr id="26644" name="CaixaDeTexto 38"/>
          <p:cNvSpPr txBox="1">
            <a:spLocks noChangeArrowheads="1"/>
          </p:cNvSpPr>
          <p:nvPr/>
        </p:nvSpPr>
        <p:spPr bwMode="auto">
          <a:xfrm>
            <a:off x="4678363" y="2398713"/>
            <a:ext cx="301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>
                <a:latin typeface="Calibri" pitchFamily="34" charset="0"/>
              </a:rPr>
              <a:t>8</a:t>
            </a:r>
          </a:p>
        </p:txBody>
      </p:sp>
      <p:sp>
        <p:nvSpPr>
          <p:cNvPr id="26645" name="CaixaDeTexto 39"/>
          <p:cNvSpPr txBox="1">
            <a:spLocks noChangeArrowheads="1"/>
          </p:cNvSpPr>
          <p:nvPr/>
        </p:nvSpPr>
        <p:spPr bwMode="auto">
          <a:xfrm>
            <a:off x="6672263" y="2600325"/>
            <a:ext cx="301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>
                <a:latin typeface="Calibri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13809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722759">
            <a:off x="3579813" y="5549900"/>
            <a:ext cx="1239837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5766" y="942975"/>
            <a:ext cx="5392738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ângulo 1"/>
          <p:cNvSpPr/>
          <p:nvPr/>
        </p:nvSpPr>
        <p:spPr>
          <a:xfrm>
            <a:off x="0" y="-19050"/>
            <a:ext cx="9144000" cy="682625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323850" y="1879600"/>
            <a:ext cx="428625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pt-PT" dirty="0">
                <a:latin typeface="Calibri" pitchFamily="34" charset="0"/>
              </a:rPr>
              <a:t>As </a:t>
            </a:r>
            <a:r>
              <a:rPr lang="pt-PT" sz="2400" b="1" dirty="0">
                <a:solidFill>
                  <a:srgbClr val="31859C"/>
                </a:solidFill>
                <a:latin typeface="Calibri" pitchFamily="34" charset="0"/>
              </a:rPr>
              <a:t>Árvores</a:t>
            </a:r>
            <a:r>
              <a:rPr lang="pt-PT" dirty="0">
                <a:latin typeface="Calibri" pitchFamily="34" charset="0"/>
              </a:rPr>
              <a:t> têm 2 tipos de crescimento: </a:t>
            </a:r>
          </a:p>
          <a:p>
            <a:pPr>
              <a:buFontTx/>
              <a:buChar char="-"/>
            </a:pPr>
            <a:r>
              <a:rPr lang="pt-PT" dirty="0">
                <a:latin typeface="Calibri" pitchFamily="34" charset="0"/>
              </a:rPr>
              <a:t>    em 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altura </a:t>
            </a:r>
            <a:r>
              <a:rPr lang="pt-PT" dirty="0">
                <a:latin typeface="Calibri" pitchFamily="34" charset="0"/>
              </a:rPr>
              <a:t>através dos </a:t>
            </a:r>
            <a:r>
              <a:rPr lang="pt-PT" dirty="0" smtClean="0">
                <a:latin typeface="Calibri" pitchFamily="34" charset="0"/>
              </a:rPr>
              <a:t>gomos;</a:t>
            </a:r>
            <a:endParaRPr lang="pt-PT" dirty="0">
              <a:latin typeface="Calibri" pitchFamily="34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250825" y="947738"/>
            <a:ext cx="4159250" cy="7429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Como crescem as árvores?</a:t>
            </a:r>
          </a:p>
        </p:txBody>
      </p:sp>
      <p:pic>
        <p:nvPicPr>
          <p:cNvPr id="2765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9713" y="2905125"/>
            <a:ext cx="82073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0" descr="aneis crescimento"/>
          <p:cNvPicPr>
            <a:picLocks noChangeAspect="1" noChangeArrowheads="1"/>
          </p:cNvPicPr>
          <p:nvPr/>
        </p:nvPicPr>
        <p:blipFill>
          <a:blip r:embed="rId5">
            <a:lum bright="6000" contrast="6000"/>
          </a:blip>
          <a:srcRect/>
          <a:stretch>
            <a:fillRect/>
          </a:stretch>
        </p:blipFill>
        <p:spPr bwMode="auto">
          <a:xfrm>
            <a:off x="5580063" y="4551363"/>
            <a:ext cx="1622425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42"/>
          <p:cNvSpPr txBox="1">
            <a:spLocks noChangeArrowheads="1"/>
          </p:cNvSpPr>
          <p:nvPr/>
        </p:nvSpPr>
        <p:spPr bwMode="auto">
          <a:xfrm>
            <a:off x="7988300" y="4868863"/>
            <a:ext cx="89058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pt-PT" sz="1400" dirty="0">
                <a:latin typeface="Calibri" pitchFamily="34" charset="0"/>
              </a:rPr>
              <a:t>casca</a:t>
            </a:r>
          </a:p>
        </p:txBody>
      </p:sp>
      <p:sp>
        <p:nvSpPr>
          <p:cNvPr id="21" name="Text Box 45"/>
          <p:cNvSpPr txBox="1">
            <a:spLocks noChangeArrowheads="1"/>
          </p:cNvSpPr>
          <p:nvPr/>
        </p:nvSpPr>
        <p:spPr bwMode="auto">
          <a:xfrm>
            <a:off x="7620000" y="5935663"/>
            <a:ext cx="137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pt-PT" sz="1400">
                <a:latin typeface="Calibri" pitchFamily="34" charset="0"/>
              </a:rPr>
              <a:t>anel de crescimento</a:t>
            </a:r>
          </a:p>
        </p:txBody>
      </p:sp>
      <p:cxnSp>
        <p:nvCxnSpPr>
          <p:cNvPr id="6" name="Conexão recta unidireccional 5"/>
          <p:cNvCxnSpPr/>
          <p:nvPr/>
        </p:nvCxnSpPr>
        <p:spPr>
          <a:xfrm flipH="1">
            <a:off x="7092950" y="5084763"/>
            <a:ext cx="863600" cy="144462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xão recta unidireccional 25"/>
          <p:cNvCxnSpPr>
            <a:stCxn id="21" idx="1"/>
          </p:cNvCxnSpPr>
          <p:nvPr/>
        </p:nvCxnSpPr>
        <p:spPr>
          <a:xfrm flipH="1" flipV="1">
            <a:off x="6581776" y="6188075"/>
            <a:ext cx="1038224" cy="9198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cta 11"/>
          <p:cNvCxnSpPr/>
          <p:nvPr/>
        </p:nvCxnSpPr>
        <p:spPr>
          <a:xfrm flipV="1">
            <a:off x="4656138" y="5751513"/>
            <a:ext cx="863600" cy="176212"/>
          </a:xfrm>
          <a:prstGeom prst="line">
            <a:avLst/>
          </a:prstGeom>
          <a:ln w="19050">
            <a:solidFill>
              <a:srgbClr val="B0A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xão recta 35"/>
          <p:cNvCxnSpPr/>
          <p:nvPr/>
        </p:nvCxnSpPr>
        <p:spPr>
          <a:xfrm flipV="1">
            <a:off x="2520950" y="2987675"/>
            <a:ext cx="1403350" cy="514350"/>
          </a:xfrm>
          <a:prstGeom prst="line">
            <a:avLst/>
          </a:prstGeom>
          <a:ln w="19050">
            <a:solidFill>
              <a:srgbClr val="B0A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1116013" y="2886075"/>
            <a:ext cx="1404937" cy="1406525"/>
          </a:xfrm>
          <a:prstGeom prst="ellipse">
            <a:avLst/>
          </a:prstGeom>
          <a:noFill/>
          <a:ln>
            <a:solidFill>
              <a:srgbClr val="B0A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cxnSp>
        <p:nvCxnSpPr>
          <p:cNvPr id="42" name="Conexão recta unidireccional 41"/>
          <p:cNvCxnSpPr/>
          <p:nvPr/>
        </p:nvCxnSpPr>
        <p:spPr>
          <a:xfrm>
            <a:off x="646113" y="3357563"/>
            <a:ext cx="1046162" cy="288925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4" name="Text Box 42"/>
          <p:cNvSpPr txBox="1">
            <a:spLocks noChangeArrowheads="1"/>
          </p:cNvSpPr>
          <p:nvPr/>
        </p:nvSpPr>
        <p:spPr bwMode="auto">
          <a:xfrm>
            <a:off x="250825" y="2987675"/>
            <a:ext cx="89217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pt-PT" sz="1400" dirty="0">
                <a:latin typeface="Calibri" pitchFamily="34" charset="0"/>
              </a:rPr>
              <a:t>gomos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395288" y="4318000"/>
            <a:ext cx="4286250" cy="1847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pt-PT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t-PT" dirty="0">
                <a:latin typeface="+mn-lt"/>
              </a:rPr>
              <a:t>em </a:t>
            </a:r>
            <a:r>
              <a:rPr lang="pt-PT" sz="2400" b="1" dirty="0">
                <a:solidFill>
                  <a:srgbClr val="B0AC00"/>
                </a:solidFill>
                <a:latin typeface="+mn-lt"/>
              </a:rPr>
              <a:t>diâmetro</a:t>
            </a:r>
            <a:r>
              <a:rPr lang="pt-PT" sz="2400" dirty="0">
                <a:latin typeface="+mn-lt"/>
              </a:rPr>
              <a:t> </a:t>
            </a:r>
            <a:r>
              <a:rPr lang="pt-PT" dirty="0">
                <a:latin typeface="+mn-lt"/>
              </a:rPr>
              <a:t>(engrossamento do tronco</a:t>
            </a:r>
            <a:r>
              <a:rPr lang="pt-PT" dirty="0" smtClean="0">
                <a:latin typeface="+mn-lt"/>
              </a:rPr>
              <a:t>). Criação </a:t>
            </a:r>
            <a:r>
              <a:rPr lang="pt-PT" dirty="0">
                <a:latin typeface="+mn-lt"/>
              </a:rPr>
              <a:t>dos </a:t>
            </a:r>
            <a:r>
              <a:rPr lang="pt-PT" dirty="0" smtClean="0">
                <a:latin typeface="+mn-lt"/>
              </a:rPr>
              <a:t>anéis                           </a:t>
            </a:r>
            <a:r>
              <a:rPr lang="pt-PT" dirty="0">
                <a:latin typeface="+mn-lt"/>
              </a:rPr>
              <a:t>de crescimento, </a:t>
            </a:r>
            <a:r>
              <a:rPr lang="pt-PT" dirty="0" smtClean="0">
                <a:latin typeface="+mn-lt"/>
              </a:rPr>
              <a:t>onde </a:t>
            </a:r>
            <a:r>
              <a:rPr lang="pt-PT" dirty="0">
                <a:latin typeface="+mn-lt"/>
              </a:rPr>
              <a:t>cada anel corresponde a 1 ano.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0" y="-19050"/>
            <a:ext cx="9144000" cy="682625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250825" y="836712"/>
            <a:ext cx="6723063" cy="508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Como </a:t>
            </a:r>
            <a:r>
              <a:rPr lang="pt-PT" sz="2400" b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funciona uma árvore?</a:t>
            </a:r>
            <a:endParaRPr lang="pt-PT" sz="2400" b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Text Box 42"/>
          <p:cNvSpPr txBox="1">
            <a:spLocks noChangeArrowheads="1"/>
          </p:cNvSpPr>
          <p:nvPr/>
        </p:nvSpPr>
        <p:spPr bwMode="auto">
          <a:xfrm>
            <a:off x="1523103" y="6125727"/>
            <a:ext cx="18722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pt-PT" sz="1600" b="1" dirty="0" smtClean="0">
                <a:latin typeface="Calibri" pitchFamily="34" charset="0"/>
              </a:rPr>
              <a:t>Absorve</a:t>
            </a:r>
            <a:r>
              <a:rPr lang="pt-PT" altLang="pt-PT" sz="1600" dirty="0" smtClean="0">
                <a:latin typeface="Calibri" pitchFamily="34" charset="0"/>
              </a:rPr>
              <a:t> água e </a:t>
            </a:r>
            <a:r>
              <a:rPr lang="pt-PT" altLang="pt-PT" sz="1600" dirty="0" smtClean="0">
                <a:latin typeface="Calibri" pitchFamily="34" charset="0"/>
              </a:rPr>
              <a:t>  sais </a:t>
            </a:r>
            <a:r>
              <a:rPr lang="pt-PT" altLang="pt-PT" sz="1600" dirty="0" smtClean="0">
                <a:latin typeface="Calibri" pitchFamily="34" charset="0"/>
              </a:rPr>
              <a:t>minerais</a:t>
            </a:r>
            <a:endParaRPr lang="pt-PT" altLang="pt-PT" sz="1600" dirty="0">
              <a:latin typeface="Calibri" pitchFamily="34" charset="0"/>
            </a:endParaRPr>
          </a:p>
        </p:txBody>
      </p:sp>
      <p:sp>
        <p:nvSpPr>
          <p:cNvPr id="7" name="Text Box 42"/>
          <p:cNvSpPr txBox="1">
            <a:spLocks noChangeArrowheads="1"/>
          </p:cNvSpPr>
          <p:nvPr/>
        </p:nvSpPr>
        <p:spPr bwMode="auto">
          <a:xfrm>
            <a:off x="1523103" y="4276816"/>
            <a:ext cx="31690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pt-PT" sz="1600" b="1" dirty="0" smtClean="0">
                <a:latin typeface="Calibri" pitchFamily="34" charset="0"/>
              </a:rPr>
              <a:t>Transporta</a:t>
            </a:r>
            <a:r>
              <a:rPr lang="pt-PT" altLang="pt-PT" sz="1600" dirty="0" smtClean="0">
                <a:latin typeface="Calibri" pitchFamily="34" charset="0"/>
              </a:rPr>
              <a:t> a água e sais minerais das raízes para as folhas </a:t>
            </a:r>
            <a:endParaRPr lang="pt-PT" altLang="pt-PT" sz="1600" dirty="0">
              <a:latin typeface="Calibri" pitchFamily="34" charset="0"/>
            </a:endParaRPr>
          </a:p>
        </p:txBody>
      </p:sp>
      <p:sp>
        <p:nvSpPr>
          <p:cNvPr id="8" name="Text Box 42"/>
          <p:cNvSpPr txBox="1">
            <a:spLocks noChangeArrowheads="1"/>
          </p:cNvSpPr>
          <p:nvPr/>
        </p:nvSpPr>
        <p:spPr bwMode="auto">
          <a:xfrm>
            <a:off x="275386" y="1772816"/>
            <a:ext cx="264043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pt-PT" sz="1600" b="1" dirty="0" smtClean="0">
                <a:latin typeface="Calibri" pitchFamily="34" charset="0"/>
              </a:rPr>
              <a:t>Fabrica</a:t>
            </a:r>
            <a:r>
              <a:rPr lang="pt-PT" altLang="pt-PT" sz="1600" dirty="0" smtClean="0">
                <a:latin typeface="Calibri" pitchFamily="34" charset="0"/>
              </a:rPr>
              <a:t> os alimentos utilizando a água</a:t>
            </a:r>
            <a:r>
              <a:rPr lang="pt-PT" altLang="pt-PT" sz="1600" dirty="0" smtClean="0">
                <a:latin typeface="Calibri" pitchFamily="34" charset="0"/>
              </a:rPr>
              <a:t>,                </a:t>
            </a:r>
            <a:r>
              <a:rPr lang="pt-PT" altLang="pt-PT" sz="1600" dirty="0" smtClean="0">
                <a:latin typeface="Calibri" pitchFamily="34" charset="0"/>
              </a:rPr>
              <a:t>sais minerais, luz solar e dióxido de carbono</a:t>
            </a:r>
            <a:endParaRPr lang="pt-PT" altLang="pt-PT" sz="1600" dirty="0">
              <a:latin typeface="Calibri" pitchFamily="34" charset="0"/>
            </a:endParaRPr>
          </a:p>
        </p:txBody>
      </p:sp>
      <p:sp>
        <p:nvSpPr>
          <p:cNvPr id="9" name="Text Box 42"/>
          <p:cNvSpPr txBox="1">
            <a:spLocks noChangeArrowheads="1"/>
          </p:cNvSpPr>
          <p:nvPr/>
        </p:nvSpPr>
        <p:spPr bwMode="auto">
          <a:xfrm>
            <a:off x="1739822" y="3140968"/>
            <a:ext cx="18722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pt-PT" sz="1200" dirty="0" smtClean="0">
                <a:latin typeface="Calibri" pitchFamily="34" charset="0"/>
              </a:rPr>
              <a:t>dióxido de carbono</a:t>
            </a:r>
            <a:endParaRPr lang="pt-PT" altLang="pt-PT" sz="1200" dirty="0">
              <a:latin typeface="Calibri" pitchFamily="34" charset="0"/>
            </a:endParaRPr>
          </a:p>
        </p:txBody>
      </p:sp>
      <p:sp>
        <p:nvSpPr>
          <p:cNvPr id="10" name="Text Box 42"/>
          <p:cNvSpPr txBox="1">
            <a:spLocks noChangeArrowheads="1"/>
          </p:cNvSpPr>
          <p:nvPr/>
        </p:nvSpPr>
        <p:spPr bwMode="auto">
          <a:xfrm>
            <a:off x="2459902" y="3547482"/>
            <a:ext cx="7837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pt-PT" sz="1200" dirty="0" smtClean="0">
                <a:latin typeface="Calibri" pitchFamily="34" charset="0"/>
              </a:rPr>
              <a:t>oxigénio</a:t>
            </a:r>
            <a:endParaRPr lang="pt-PT" altLang="pt-PT" sz="1200" dirty="0">
              <a:latin typeface="Calibri" pitchFamily="34" charset="0"/>
            </a:endParaRPr>
          </a:p>
        </p:txBody>
      </p:sp>
      <p:sp>
        <p:nvSpPr>
          <p:cNvPr id="15" name="CaixaDeTexto 11"/>
          <p:cNvSpPr txBox="1">
            <a:spLocks noChangeArrowheads="1"/>
          </p:cNvSpPr>
          <p:nvPr/>
        </p:nvSpPr>
        <p:spPr bwMode="auto">
          <a:xfrm>
            <a:off x="1127816" y="6032649"/>
            <a:ext cx="395287" cy="4206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400" b="1">
                <a:solidFill>
                  <a:srgbClr val="CCCC00"/>
                </a:solidFill>
                <a:latin typeface="Calibri" pitchFamily="34" charset="0"/>
              </a:rPr>
              <a:t>1</a:t>
            </a:r>
            <a:endParaRPr lang="pt-PT" b="1">
              <a:solidFill>
                <a:srgbClr val="CCCC00"/>
              </a:solidFill>
              <a:latin typeface="Calibri" pitchFamily="34" charset="0"/>
            </a:endParaRPr>
          </a:p>
        </p:txBody>
      </p:sp>
      <p:sp>
        <p:nvSpPr>
          <p:cNvPr id="16" name="CaixaDeTexto 11"/>
          <p:cNvSpPr txBox="1">
            <a:spLocks noChangeArrowheads="1"/>
          </p:cNvSpPr>
          <p:nvPr/>
        </p:nvSpPr>
        <p:spPr bwMode="auto">
          <a:xfrm>
            <a:off x="1224385" y="4221088"/>
            <a:ext cx="39528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400" b="1" dirty="0" smtClean="0">
                <a:solidFill>
                  <a:srgbClr val="CCCC00"/>
                </a:solidFill>
                <a:latin typeface="Calibri" pitchFamily="34" charset="0"/>
              </a:rPr>
              <a:t>2</a:t>
            </a:r>
            <a:endParaRPr lang="pt-PT" b="1" dirty="0">
              <a:solidFill>
                <a:srgbClr val="CCCC00"/>
              </a:solidFill>
              <a:latin typeface="Calibri" pitchFamily="34" charset="0"/>
            </a:endParaRPr>
          </a:p>
        </p:txBody>
      </p:sp>
      <p:sp>
        <p:nvSpPr>
          <p:cNvPr id="17" name="CaixaDeTexto 11"/>
          <p:cNvSpPr txBox="1">
            <a:spLocks noChangeArrowheads="1"/>
          </p:cNvSpPr>
          <p:nvPr/>
        </p:nvSpPr>
        <p:spPr bwMode="auto">
          <a:xfrm>
            <a:off x="0" y="1700808"/>
            <a:ext cx="39528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400" b="1" dirty="0" smtClean="0">
                <a:solidFill>
                  <a:srgbClr val="CCCC00"/>
                </a:solidFill>
                <a:latin typeface="Calibri" pitchFamily="34" charset="0"/>
              </a:rPr>
              <a:t>3</a:t>
            </a:r>
            <a:endParaRPr lang="pt-PT" b="1" dirty="0">
              <a:solidFill>
                <a:srgbClr val="CCCC00"/>
              </a:solidFill>
              <a:latin typeface="Calibri" pitchFamily="34" charset="0"/>
            </a:endParaRPr>
          </a:p>
        </p:txBody>
      </p:sp>
      <p:sp>
        <p:nvSpPr>
          <p:cNvPr id="18" name="CaixaDeTexto 11"/>
          <p:cNvSpPr txBox="1">
            <a:spLocks noChangeArrowheads="1"/>
          </p:cNvSpPr>
          <p:nvPr/>
        </p:nvSpPr>
        <p:spPr bwMode="auto">
          <a:xfrm>
            <a:off x="5458443" y="4164057"/>
            <a:ext cx="39528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400" b="1" dirty="0" smtClean="0">
                <a:solidFill>
                  <a:srgbClr val="CCCC00"/>
                </a:solidFill>
                <a:latin typeface="Calibri" pitchFamily="34" charset="0"/>
              </a:rPr>
              <a:t>4</a:t>
            </a:r>
            <a:endParaRPr lang="pt-PT" b="1" dirty="0">
              <a:solidFill>
                <a:srgbClr val="CCCC00"/>
              </a:solidFill>
              <a:latin typeface="Calibri" pitchFamily="34" charset="0"/>
            </a:endParaRPr>
          </a:p>
        </p:txBody>
      </p:sp>
      <p:sp>
        <p:nvSpPr>
          <p:cNvPr id="14" name="Text Box 42"/>
          <p:cNvSpPr txBox="1">
            <a:spLocks noChangeArrowheads="1"/>
          </p:cNvSpPr>
          <p:nvPr/>
        </p:nvSpPr>
        <p:spPr bwMode="auto">
          <a:xfrm>
            <a:off x="5724128" y="4221088"/>
            <a:ext cx="334769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PT" altLang="pt-PT" sz="1600" b="1" dirty="0" smtClean="0">
                <a:latin typeface="Calibri" pitchFamily="34" charset="0"/>
              </a:rPr>
              <a:t>Transporta</a:t>
            </a:r>
            <a:r>
              <a:rPr lang="pt-PT" altLang="pt-PT" sz="1600" dirty="0" smtClean="0">
                <a:latin typeface="Calibri" pitchFamily="34" charset="0"/>
              </a:rPr>
              <a:t> os alimentos fabricados nas folhas para todas as partes </a:t>
            </a:r>
            <a:r>
              <a:rPr lang="pt-PT" altLang="pt-PT" sz="1600" dirty="0" smtClean="0">
                <a:latin typeface="Calibri" pitchFamily="34" charset="0"/>
              </a:rPr>
              <a:t>        das </a:t>
            </a:r>
            <a:r>
              <a:rPr lang="pt-PT" altLang="pt-PT" sz="1600" dirty="0" smtClean="0">
                <a:latin typeface="Calibri" pitchFamily="34" charset="0"/>
              </a:rPr>
              <a:t>árvores</a:t>
            </a:r>
            <a:endParaRPr lang="pt-PT" altLang="pt-PT" sz="1600" dirty="0">
              <a:latin typeface="Calibri" pitchFamily="34" charset="0"/>
            </a:endParaRPr>
          </a:p>
        </p:txBody>
      </p:sp>
      <p:grpSp>
        <p:nvGrpSpPr>
          <p:cNvPr id="25" name="Grupo 24"/>
          <p:cNvGrpSpPr/>
          <p:nvPr/>
        </p:nvGrpSpPr>
        <p:grpSpPr>
          <a:xfrm>
            <a:off x="2423860" y="1643282"/>
            <a:ext cx="6253271" cy="4857750"/>
            <a:chOff x="2423860" y="1643282"/>
            <a:chExt cx="6253271" cy="4857750"/>
          </a:xfrm>
        </p:grpSpPr>
        <p:sp>
          <p:nvSpPr>
            <p:cNvPr id="21" name="Rectângulo 20"/>
            <p:cNvSpPr/>
            <p:nvPr/>
          </p:nvSpPr>
          <p:spPr>
            <a:xfrm>
              <a:off x="7125433" y="1931641"/>
              <a:ext cx="1216789" cy="51828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  <a:prstDash val="sysDot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solidFill>
                  <a:schemeClr val="accent5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11" name="Text Box 42"/>
            <p:cNvSpPr txBox="1">
              <a:spLocks noChangeArrowheads="1"/>
            </p:cNvSpPr>
            <p:nvPr/>
          </p:nvSpPr>
          <p:spPr bwMode="auto">
            <a:xfrm>
              <a:off x="7143709" y="2172925"/>
              <a:ext cx="11985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pt-PT" sz="1200" dirty="0" smtClean="0">
                  <a:latin typeface="Calibri" pitchFamily="34" charset="0"/>
                </a:rPr>
                <a:t>vapor de água</a:t>
              </a:r>
              <a:endParaRPr lang="pt-PT" altLang="pt-PT" sz="1200" dirty="0">
                <a:latin typeface="Calibri" pitchFamily="34" charset="0"/>
              </a:endParaRPr>
            </a:p>
          </p:txBody>
        </p:sp>
        <p:sp>
          <p:nvSpPr>
            <p:cNvPr id="5" name="Rectângulo 4"/>
            <p:cNvSpPr/>
            <p:nvPr/>
          </p:nvSpPr>
          <p:spPr>
            <a:xfrm>
              <a:off x="7125433" y="1835532"/>
              <a:ext cx="10619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altLang="pt-PT" b="1" dirty="0" smtClean="0">
                  <a:latin typeface="Calibri" pitchFamily="34" charset="0"/>
                </a:rPr>
                <a:t>Transpira</a:t>
              </a:r>
              <a:endParaRPr lang="pt-PT" dirty="0"/>
            </a:p>
          </p:txBody>
        </p:sp>
        <p:sp>
          <p:nvSpPr>
            <p:cNvPr id="24" name="Rectângulo 23"/>
            <p:cNvSpPr/>
            <p:nvPr/>
          </p:nvSpPr>
          <p:spPr>
            <a:xfrm>
              <a:off x="7212430" y="2852936"/>
              <a:ext cx="1464025" cy="103683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noFill/>
              <a:prstDash val="sysDot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PT">
                <a:solidFill>
                  <a:schemeClr val="accent5">
                    <a:lumMod val="75000"/>
                  </a:schemeClr>
                </a:solidFill>
                <a:latin typeface="+mn-lt"/>
              </a:endParaRPr>
            </a:p>
          </p:txBody>
        </p:sp>
        <p:sp>
          <p:nvSpPr>
            <p:cNvPr id="12" name="Text Box 42"/>
            <p:cNvSpPr txBox="1">
              <a:spLocks noChangeArrowheads="1"/>
            </p:cNvSpPr>
            <p:nvPr/>
          </p:nvSpPr>
          <p:spPr bwMode="auto">
            <a:xfrm>
              <a:off x="7242581" y="3567229"/>
              <a:ext cx="88796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pt-PT" sz="1200" dirty="0" smtClean="0">
                  <a:latin typeface="Calibri" pitchFamily="34" charset="0"/>
                </a:rPr>
                <a:t>oxigénio</a:t>
              </a:r>
              <a:endParaRPr lang="pt-PT" altLang="pt-PT" sz="1200" dirty="0">
                <a:latin typeface="Calibri" pitchFamily="34" charset="0"/>
              </a:endParaRPr>
            </a:p>
          </p:txBody>
        </p:sp>
        <p:sp>
          <p:nvSpPr>
            <p:cNvPr id="13" name="Text Box 42"/>
            <p:cNvSpPr txBox="1">
              <a:spLocks noChangeArrowheads="1"/>
            </p:cNvSpPr>
            <p:nvPr/>
          </p:nvSpPr>
          <p:spPr bwMode="auto">
            <a:xfrm>
              <a:off x="7236296" y="3221586"/>
              <a:ext cx="1440835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PT" altLang="pt-PT" sz="1200" dirty="0" smtClean="0">
                  <a:latin typeface="Calibri" pitchFamily="34" charset="0"/>
                </a:rPr>
                <a:t>dióxido de carbono</a:t>
              </a:r>
              <a:endParaRPr lang="pt-PT" altLang="pt-PT" sz="1200" dirty="0">
                <a:latin typeface="Calibri" pitchFamily="34" charset="0"/>
              </a:endParaRPr>
            </a:p>
          </p:txBody>
        </p:sp>
        <p:sp>
          <p:nvSpPr>
            <p:cNvPr id="19" name="Rectângulo 18"/>
            <p:cNvSpPr/>
            <p:nvPr/>
          </p:nvSpPr>
          <p:spPr>
            <a:xfrm>
              <a:off x="7715450" y="2832179"/>
              <a:ext cx="8879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PT" altLang="pt-PT" b="1" dirty="0" smtClean="0">
                  <a:latin typeface="Calibri" pitchFamily="34" charset="0"/>
                </a:rPr>
                <a:t>Respira</a:t>
              </a:r>
              <a:endParaRPr lang="pt-PT" dirty="0"/>
            </a:p>
          </p:txBody>
        </p:sp>
        <p:grpSp>
          <p:nvGrpSpPr>
            <p:cNvPr id="23" name="Grupo 22"/>
            <p:cNvGrpSpPr/>
            <p:nvPr/>
          </p:nvGrpSpPr>
          <p:grpSpPr>
            <a:xfrm>
              <a:off x="2423860" y="1643282"/>
              <a:ext cx="5400675" cy="4857750"/>
              <a:chOff x="2423860" y="1643282"/>
              <a:chExt cx="5400675" cy="4857750"/>
            </a:xfrm>
          </p:grpSpPr>
          <p:pic>
            <p:nvPicPr>
              <p:cNvPr id="1027" name="Picture 3" descr="E:\03_DUDEF\07_Sensibilizacao\03_MaterialSens\material_div\2011\gráfica-2011\caderno da floresta\miolo\act_14.tif"/>
              <p:cNvPicPr>
                <a:picLocks noChangeAspect="1" noChangeArrowheads="1"/>
              </p:cNvPicPr>
              <p:nvPr/>
            </p:nvPicPr>
            <p:blipFill>
              <a:blip r:embed="rId2" cstate="screen">
                <a:clrChange>
                  <a:clrFrom>
                    <a:srgbClr val="FFFFFE"/>
                  </a:clrFrom>
                  <a:clrTo>
                    <a:srgbClr val="FFFF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3860" y="1643282"/>
                <a:ext cx="5400675" cy="4857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ectângulo 21"/>
              <p:cNvSpPr/>
              <p:nvPr/>
            </p:nvSpPr>
            <p:spPr>
              <a:xfrm>
                <a:off x="7212429" y="2850034"/>
                <a:ext cx="279999" cy="24404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</p:grpSp>
        <p:sp>
          <p:nvSpPr>
            <p:cNvPr id="27" name="Rectângulo 26"/>
            <p:cNvSpPr/>
            <p:nvPr/>
          </p:nvSpPr>
          <p:spPr>
            <a:xfrm>
              <a:off x="7020272" y="2850034"/>
              <a:ext cx="191244" cy="244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59437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mada oval 5"/>
          <p:cNvSpPr/>
          <p:nvPr/>
        </p:nvSpPr>
        <p:spPr>
          <a:xfrm>
            <a:off x="2699792" y="116632"/>
            <a:ext cx="6912768" cy="3096344"/>
          </a:xfrm>
          <a:prstGeom prst="wedgeEllipseCallout">
            <a:avLst>
              <a:gd name="adj1" fmla="val -60121"/>
              <a:gd name="adj2" fmla="val 67934"/>
            </a:avLst>
          </a:prstGeom>
          <a:solidFill>
            <a:srgbClr val="E6B60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4000" dirty="0">
                <a:solidFill>
                  <a:schemeClr val="bg1"/>
                </a:solidFill>
                <a:latin typeface="+mj-lt"/>
              </a:rPr>
              <a:t>Porque é que a floresta é importante</a:t>
            </a:r>
            <a:r>
              <a:rPr lang="pt-PT" sz="6600" b="1" dirty="0">
                <a:solidFill>
                  <a:srgbClr val="8B8321"/>
                </a:solidFill>
                <a:latin typeface="Curlz MT" panose="04040404050702020202" pitchFamily="82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1845" y="833169"/>
            <a:ext cx="1744663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CaixaDeTexto 13"/>
          <p:cNvSpPr txBox="1"/>
          <p:nvPr/>
        </p:nvSpPr>
        <p:spPr>
          <a:xfrm>
            <a:off x="7608445" y="2428606"/>
            <a:ext cx="1216025" cy="2778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  <a:prstDash val="sysDot"/>
          </a:ln>
        </p:spPr>
        <p:txBody>
          <a:bodyPr anchor="ctr"/>
          <a:lstStyle>
            <a:defPPr>
              <a:defRPr lang="pt-PT"/>
            </a:defPPr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b="0" dirty="0">
                <a:solidFill>
                  <a:schemeClr val="tx1"/>
                </a:solidFill>
                <a:latin typeface="+mn-lt"/>
              </a:rPr>
              <a:t>Bombeiro</a:t>
            </a:r>
          </a:p>
        </p:txBody>
      </p:sp>
      <p:sp>
        <p:nvSpPr>
          <p:cNvPr id="2" name="Rectângulo 1"/>
          <p:cNvSpPr/>
          <p:nvPr/>
        </p:nvSpPr>
        <p:spPr>
          <a:xfrm>
            <a:off x="0" y="-19050"/>
            <a:ext cx="9144000" cy="495300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sp>
        <p:nvSpPr>
          <p:cNvPr id="30722" name="CaixaDeTexto 4"/>
          <p:cNvSpPr txBox="1">
            <a:spLocks noChangeArrowheads="1"/>
          </p:cNvSpPr>
          <p:nvPr/>
        </p:nvSpPr>
        <p:spPr bwMode="auto">
          <a:xfrm>
            <a:off x="514350" y="836613"/>
            <a:ext cx="7732713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1</a:t>
            </a:r>
            <a:r>
              <a:rPr lang="pt-PT" dirty="0">
                <a:latin typeface="Calibri" pitchFamily="34" charset="0"/>
              </a:rPr>
              <a:t> - A floresta dá </a:t>
            </a:r>
            <a:r>
              <a:rPr lang="pt-PT" sz="2400" b="1" dirty="0" smtClean="0">
                <a:solidFill>
                  <a:srgbClr val="B0AC00"/>
                </a:solidFill>
                <a:latin typeface="Calibri" pitchFamily="34" charset="0"/>
              </a:rPr>
              <a:t>emprego</a:t>
            </a:r>
            <a:r>
              <a:rPr lang="pt-PT" dirty="0" smtClean="0">
                <a:latin typeface="Calibri" pitchFamily="34" charset="0"/>
              </a:rPr>
              <a:t>: </a:t>
            </a:r>
            <a:endParaRPr lang="pt-PT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>
              <a:latin typeface="Calibri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4490517" y="3274794"/>
            <a:ext cx="1619250" cy="2778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  <a:prstDash val="sysDot"/>
          </a:ln>
        </p:spPr>
        <p:txBody>
          <a:bodyPr anchor="ctr"/>
          <a:lstStyle>
            <a:defPPr>
              <a:defRPr lang="pt-PT"/>
            </a:defPPr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b="0" dirty="0">
                <a:solidFill>
                  <a:schemeClr val="tx1"/>
                </a:solidFill>
                <a:latin typeface="+mn-lt"/>
              </a:rPr>
              <a:t>Motosserrista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327893" y="5514833"/>
            <a:ext cx="1104900" cy="2762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  <a:prstDash val="sysDot"/>
          </a:ln>
        </p:spPr>
        <p:txBody>
          <a:bodyPr anchor="ctr"/>
          <a:lstStyle>
            <a:defPPr>
              <a:defRPr lang="pt-PT"/>
            </a:defPPr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b="0" dirty="0">
                <a:solidFill>
                  <a:schemeClr val="tx1"/>
                </a:solidFill>
                <a:latin typeface="+mn-lt"/>
              </a:rPr>
              <a:t>Apicultor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929199" y="2946181"/>
            <a:ext cx="1960562" cy="3111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  <a:prstDash val="sysDot"/>
          </a:ln>
        </p:spPr>
        <p:txBody>
          <a:bodyPr anchor="ctr"/>
          <a:lstStyle>
            <a:defPPr>
              <a:defRPr lang="pt-PT"/>
            </a:defPPr>
            <a:lvl1pPr>
              <a:defRPr sz="24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800" b="0" dirty="0">
                <a:solidFill>
                  <a:schemeClr val="tx1"/>
                </a:solidFill>
                <a:latin typeface="+mn-lt"/>
              </a:rPr>
              <a:t>Sapador Florestal</a:t>
            </a:r>
          </a:p>
        </p:txBody>
      </p:sp>
      <p:pic>
        <p:nvPicPr>
          <p:cNvPr id="307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5656" y="4121008"/>
            <a:ext cx="1798637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9230" y="912594"/>
            <a:ext cx="1766887" cy="218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9461" y="1384081"/>
            <a:ext cx="1709738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ângulo 21"/>
          <p:cNvSpPr/>
          <p:nvPr/>
        </p:nvSpPr>
        <p:spPr>
          <a:xfrm>
            <a:off x="5300142" y="4375398"/>
            <a:ext cx="3600527" cy="157388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  <a:prstDash val="sysDot"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 smtClean="0"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 smtClean="0">
                <a:latin typeface="+mn-lt"/>
              </a:rPr>
              <a:t> -  </a:t>
            </a:r>
            <a:r>
              <a:rPr lang="pt-PT" dirty="0">
                <a:latin typeface="+mn-lt"/>
              </a:rPr>
              <a:t>Engenheiro </a:t>
            </a:r>
            <a:r>
              <a:rPr lang="pt-PT" dirty="0" smtClean="0">
                <a:latin typeface="+mn-lt"/>
              </a:rPr>
              <a:t>florestal,</a:t>
            </a:r>
            <a:endParaRPr lang="pt-PT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 smtClean="0">
                <a:latin typeface="+mn-lt"/>
              </a:rPr>
              <a:t> -  </a:t>
            </a:r>
            <a:r>
              <a:rPr lang="pt-PT" dirty="0">
                <a:latin typeface="+mn-lt"/>
              </a:rPr>
              <a:t>Produtor </a:t>
            </a:r>
            <a:r>
              <a:rPr lang="pt-PT" dirty="0" smtClean="0">
                <a:latin typeface="+mn-lt"/>
              </a:rPr>
              <a:t>florestal,</a:t>
            </a:r>
            <a:endParaRPr lang="pt-PT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 smtClean="0">
                <a:latin typeface="+mn-lt"/>
              </a:rPr>
              <a:t> -  </a:t>
            </a:r>
            <a:r>
              <a:rPr lang="pt-PT" dirty="0">
                <a:latin typeface="+mn-lt"/>
              </a:rPr>
              <a:t>Operador de </a:t>
            </a:r>
            <a:r>
              <a:rPr lang="pt-PT" dirty="0" smtClean="0">
                <a:latin typeface="+mn-lt"/>
              </a:rPr>
              <a:t>máquinas,</a:t>
            </a:r>
            <a:endParaRPr lang="pt-PT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 smtClean="0">
                <a:latin typeface="+mn-lt"/>
              </a:rPr>
              <a:t> -  </a:t>
            </a:r>
            <a:r>
              <a:rPr lang="pt-PT" dirty="0">
                <a:latin typeface="+mn-lt"/>
              </a:rPr>
              <a:t>Viveirista, </a:t>
            </a:r>
            <a:endParaRPr lang="pt-PT" dirty="0" smtClean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>
                <a:latin typeface="+mn-lt"/>
              </a:rPr>
              <a:t> </a:t>
            </a:r>
            <a:r>
              <a:rPr lang="pt-PT" dirty="0" smtClean="0">
                <a:latin typeface="+mn-lt"/>
              </a:rPr>
              <a:t>-  </a:t>
            </a:r>
            <a:r>
              <a:rPr lang="pt-PT" dirty="0">
                <a:latin typeface="+mn-lt"/>
              </a:rPr>
              <a:t>etc</a:t>
            </a:r>
            <a:r>
              <a:rPr lang="pt-PT" dirty="0" smtClean="0">
                <a:latin typeface="+mn-lt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 dirty="0">
              <a:latin typeface="+mn-lt"/>
            </a:endParaRPr>
          </a:p>
        </p:txBody>
      </p:sp>
      <p:sp>
        <p:nvSpPr>
          <p:cNvPr id="30733" name="CaixaDeTexto 22"/>
          <p:cNvSpPr txBox="1">
            <a:spLocks noChangeArrowheads="1"/>
          </p:cNvSpPr>
          <p:nvPr/>
        </p:nvSpPr>
        <p:spPr bwMode="auto">
          <a:xfrm>
            <a:off x="6120958" y="3951535"/>
            <a:ext cx="2779712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5725" algn="r">
              <a:lnSpc>
                <a:spcPct val="90000"/>
              </a:lnSpc>
              <a:spcBef>
                <a:spcPct val="20000"/>
              </a:spcBef>
            </a:pPr>
            <a:r>
              <a:rPr lang="pt-PT" dirty="0">
                <a:latin typeface="Calibri" pitchFamily="34" charset="0"/>
              </a:rPr>
              <a:t>… e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 outras </a:t>
            </a:r>
            <a:r>
              <a:rPr lang="pt-PT" sz="2400" b="1" dirty="0" smtClean="0">
                <a:solidFill>
                  <a:srgbClr val="B0AC00"/>
                </a:solidFill>
                <a:latin typeface="Calibri" pitchFamily="34" charset="0"/>
              </a:rPr>
              <a:t>mais</a:t>
            </a:r>
            <a:r>
              <a:rPr lang="pt-PT" dirty="0">
                <a:latin typeface="Calibri" pitchFamily="34" charset="0"/>
              </a:rPr>
              <a:t> :</a:t>
            </a:r>
            <a:endParaRPr lang="pt-PT" dirty="0">
              <a:latin typeface="Calibri" pitchFamily="34" charset="0"/>
            </a:endParaRP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13500" y="5848350"/>
            <a:ext cx="858838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25" name="Imagem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866450" flipH="1">
            <a:off x="7688263" y="5880100"/>
            <a:ext cx="1417638" cy="10112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0" y="0"/>
            <a:ext cx="9144000" cy="6027738"/>
          </a:xfrm>
          <a:prstGeom prst="rect">
            <a:avLst/>
          </a:prstGeom>
          <a:gradFill flip="none" rotWithShape="1">
            <a:gsLst>
              <a:gs pos="0">
                <a:schemeClr val="accent5">
                  <a:shade val="30000"/>
                  <a:satMod val="115000"/>
                  <a:lumMod val="0"/>
                </a:schemeClr>
              </a:gs>
              <a:gs pos="78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  <a:lumMod val="83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dirty="0"/>
          </a:p>
        </p:txBody>
      </p:sp>
      <p:sp>
        <p:nvSpPr>
          <p:cNvPr id="24" name="Rectângulo 23"/>
          <p:cNvSpPr/>
          <p:nvPr/>
        </p:nvSpPr>
        <p:spPr>
          <a:xfrm>
            <a:off x="3779838" y="5584825"/>
            <a:ext cx="5364162" cy="4318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292100" sx="128000" sy="128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pic>
        <p:nvPicPr>
          <p:cNvPr id="17" name="Picture 2" descr="C:\Users\ivasco\AppData\Local\Microsoft\Windows\Temporary Internet Files\Content.IE5\472VU4IR\MC900329496[1].wmf"/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12160" y="2703444"/>
            <a:ext cx="2592288" cy="2957610"/>
          </a:xfrm>
          <a:prstGeom prst="rect">
            <a:avLst/>
          </a:prstGeom>
          <a:noFill/>
          <a:effectLst>
            <a:outerShdw blurRad="127000" dist="38100" dir="2700000" algn="tl" rotWithShape="0">
              <a:schemeClr val="bg1">
                <a:lumMod val="50000"/>
                <a:alpha val="40000"/>
              </a:schemeClr>
            </a:outerShdw>
            <a:softEdge rad="12700"/>
          </a:effectLst>
          <a:extLst/>
        </p:spPr>
      </p:pic>
      <p:sp>
        <p:nvSpPr>
          <p:cNvPr id="13" name="CaixaDeTexto 12"/>
          <p:cNvSpPr txBox="1"/>
          <p:nvPr/>
        </p:nvSpPr>
        <p:spPr>
          <a:xfrm>
            <a:off x="207963" y="266700"/>
            <a:ext cx="4500562" cy="3138488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6600" b="1" dirty="0">
                <a:solidFill>
                  <a:srgbClr val="CCCC00"/>
                </a:solidFill>
                <a:latin typeface="+mn-lt"/>
                <a:ea typeface="Kozuka Mincho Pr6N H" pitchFamily="18" charset="-128"/>
                <a:cs typeface="Aharoni" panose="02010803020104030203" pitchFamily="2" charset="-79"/>
              </a:rPr>
              <a:t>Floresta,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6600" b="1" dirty="0">
                <a:solidFill>
                  <a:srgbClr val="CCCC00"/>
                </a:solidFill>
                <a:latin typeface="+mn-lt"/>
                <a:ea typeface="Kozuka Mincho Pr6N H" pitchFamily="18" charset="-128"/>
                <a:cs typeface="Aharoni" panose="02010803020104030203" pitchFamily="2" charset="-79"/>
              </a:rPr>
              <a:t>muito mais que árvores</a:t>
            </a:r>
          </a:p>
        </p:txBody>
      </p:sp>
      <p:pic>
        <p:nvPicPr>
          <p:cNvPr id="15366" name="Imagem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544" y="6196013"/>
            <a:ext cx="14049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3" descr="C:\Users\ines\AppData\Local\Microsoft\Windows\Temporary Internet Files\Content.IE5\FF4V1DG3\MM900041150[1]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72325" y="290513"/>
            <a:ext cx="1798638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>
            <a:off x="6710363" y="3363913"/>
            <a:ext cx="95250" cy="968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sp>
        <p:nvSpPr>
          <p:cNvPr id="21" name="Oval 20"/>
          <p:cNvSpPr/>
          <p:nvPr/>
        </p:nvSpPr>
        <p:spPr>
          <a:xfrm>
            <a:off x="7445375" y="3471863"/>
            <a:ext cx="96838" cy="9683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pic>
        <p:nvPicPr>
          <p:cNvPr id="22" name="Imagem 21"/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5620233" y="5661054"/>
            <a:ext cx="859538" cy="6126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m 22"/>
          <p:cNvPicPr>
            <a:picLocks noChangeAspect="1"/>
          </p:cNvPicPr>
          <p:nvPr/>
        </p:nvPicPr>
        <p:blipFill>
          <a:blip r:embed="rId7" cstate="email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 rot="2733550">
            <a:off x="7895531" y="5033931"/>
            <a:ext cx="1417834" cy="10105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0" y="-19050"/>
            <a:ext cx="9144000" cy="495300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sp>
        <p:nvSpPr>
          <p:cNvPr id="31746" name="CaixaDeTexto 4"/>
          <p:cNvSpPr txBox="1">
            <a:spLocks noChangeArrowheads="1"/>
          </p:cNvSpPr>
          <p:nvPr/>
        </p:nvSpPr>
        <p:spPr bwMode="auto">
          <a:xfrm>
            <a:off x="514350" y="981075"/>
            <a:ext cx="7732713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2</a:t>
            </a:r>
            <a:r>
              <a:rPr lang="pt-PT" dirty="0">
                <a:latin typeface="Calibri" pitchFamily="34" charset="0"/>
              </a:rPr>
              <a:t> - A floresta dá-nos </a:t>
            </a:r>
            <a:r>
              <a:rPr lang="pt-PT" sz="2400" b="1" dirty="0" smtClean="0">
                <a:solidFill>
                  <a:srgbClr val="B0AC00"/>
                </a:solidFill>
                <a:latin typeface="Calibri" pitchFamily="34" charset="0"/>
              </a:rPr>
              <a:t>produtos</a:t>
            </a:r>
            <a:r>
              <a:rPr lang="pt-PT" sz="2000" dirty="0" smtClean="0">
                <a:latin typeface="Calibri" pitchFamily="34" charset="0"/>
              </a:rPr>
              <a:t>:</a:t>
            </a:r>
            <a:r>
              <a:rPr lang="pt-PT" dirty="0" smtClean="0">
                <a:latin typeface="Calibri" pitchFamily="34" charset="0"/>
              </a:rPr>
              <a:t>  </a:t>
            </a:r>
            <a:endParaRPr lang="pt-PT" dirty="0">
              <a:latin typeface="Calibri" pitchFamily="34" charset="0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6804025" y="5095875"/>
            <a:ext cx="1104900" cy="2778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  <a:prstDash val="sysDot"/>
          </a:ln>
        </p:spPr>
        <p:txBody>
          <a:bodyPr anchor="ctr"/>
          <a:lstStyle>
            <a:defPPr>
              <a:defRPr lang="pt-PT"/>
            </a:defPPr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b="0" dirty="0" smtClean="0">
                <a:solidFill>
                  <a:schemeClr val="tx1"/>
                </a:solidFill>
                <a:latin typeface="+mn-lt"/>
              </a:rPr>
              <a:t>Cortiça</a:t>
            </a:r>
            <a:endParaRPr lang="pt-PT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1993900" y="3436292"/>
            <a:ext cx="1216025" cy="2778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  <a:prstDash val="sysDot"/>
          </a:ln>
        </p:spPr>
        <p:txBody>
          <a:bodyPr anchor="ctr"/>
          <a:lstStyle>
            <a:defPPr>
              <a:defRPr lang="pt-PT"/>
            </a:defPPr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b="0" dirty="0" smtClean="0">
                <a:solidFill>
                  <a:schemeClr val="tx1"/>
                </a:solidFill>
                <a:latin typeface="+mn-lt"/>
              </a:rPr>
              <a:t>Madeira</a:t>
            </a:r>
            <a:endParaRPr lang="pt-PT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5292725" y="2230438"/>
            <a:ext cx="3846513" cy="22066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  <a:prstDash val="sysDot"/>
          </a:ln>
        </p:spPr>
        <p:txBody>
          <a:bodyPr anchor="ctr"/>
          <a:lstStyle>
            <a:defPPr>
              <a:defRPr lang="pt-PT"/>
            </a:defPPr>
            <a:lvl1pPr algn="ctr">
              <a:defRPr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b="0" dirty="0" smtClean="0">
                <a:solidFill>
                  <a:schemeClr val="tx1"/>
                </a:solidFill>
                <a:latin typeface="+mn-lt"/>
              </a:rPr>
              <a:t> -  mel,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b="0" dirty="0" smtClean="0">
                <a:solidFill>
                  <a:schemeClr val="tx1"/>
                </a:solidFill>
                <a:latin typeface="+mn-lt"/>
              </a:rPr>
              <a:t> -  </a:t>
            </a:r>
            <a:r>
              <a:rPr lang="pt-PT" b="0" dirty="0" err="1" smtClean="0">
                <a:solidFill>
                  <a:schemeClr val="tx1"/>
                </a:solidFill>
                <a:latin typeface="+mn-lt"/>
              </a:rPr>
              <a:t>silvopastorícia</a:t>
            </a:r>
            <a:r>
              <a:rPr lang="pt-PT" b="0" dirty="0" smtClean="0">
                <a:solidFill>
                  <a:schemeClr val="tx1"/>
                </a:solidFill>
                <a:latin typeface="+mn-lt"/>
              </a:rPr>
              <a:t>,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b="0" dirty="0" smtClean="0">
                <a:solidFill>
                  <a:schemeClr val="tx1"/>
                </a:solidFill>
                <a:latin typeface="+mn-lt"/>
              </a:rPr>
              <a:t> -  plantas medicinais e aromáticas,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b="0" dirty="0" smtClean="0">
                <a:solidFill>
                  <a:schemeClr val="tx1"/>
                </a:solidFill>
                <a:latin typeface="+mn-lt"/>
              </a:rPr>
              <a:t> -  caça,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b="0" dirty="0" smtClean="0">
                <a:solidFill>
                  <a:schemeClr val="tx1"/>
                </a:solidFill>
                <a:latin typeface="+mn-lt"/>
              </a:rPr>
              <a:t> -  pesca,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b="0" dirty="0" smtClean="0">
                <a:solidFill>
                  <a:schemeClr val="tx1"/>
                </a:solidFill>
                <a:latin typeface="+mn-lt"/>
              </a:rPr>
              <a:t> -  recreio e lazer,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b="0" dirty="0" smtClean="0">
                <a:solidFill>
                  <a:schemeClr val="tx1"/>
                </a:solidFill>
                <a:latin typeface="+mn-lt"/>
              </a:rPr>
              <a:t>-   etc.</a:t>
            </a:r>
            <a:endParaRPr lang="pt-PT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776288" y="6323013"/>
            <a:ext cx="1217612" cy="31273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  <a:prstDash val="sysDot"/>
          </a:ln>
        </p:spPr>
        <p:txBody>
          <a:bodyPr anchor="ctr"/>
          <a:lstStyle>
            <a:defPPr>
              <a:defRPr lang="pt-PT"/>
            </a:defPPr>
            <a:lvl1pPr>
              <a:defRPr sz="24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800" b="0" dirty="0" smtClean="0">
                <a:solidFill>
                  <a:schemeClr val="tx1"/>
                </a:solidFill>
                <a:latin typeface="+mn-lt"/>
              </a:rPr>
              <a:t>Frutos</a:t>
            </a:r>
            <a:endParaRPr lang="pt-PT" sz="1800" b="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31751" name="Grupo 8"/>
          <p:cNvGrpSpPr>
            <a:grpSpLocks/>
          </p:cNvGrpSpPr>
          <p:nvPr/>
        </p:nvGrpSpPr>
        <p:grpSpPr bwMode="auto">
          <a:xfrm>
            <a:off x="633413" y="4994275"/>
            <a:ext cx="4835525" cy="1296988"/>
            <a:chOff x="539552" y="2420888"/>
            <a:chExt cx="4835889" cy="1296144"/>
          </a:xfrm>
        </p:grpSpPr>
        <p:pic>
          <p:nvPicPr>
            <p:cNvPr id="31758" name="Imagem 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048" y="2420888"/>
              <a:ext cx="4293804" cy="967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9" name="CaixaDeTexto 17"/>
            <p:cNvSpPr txBox="1">
              <a:spLocks noChangeArrowheads="1"/>
            </p:cNvSpPr>
            <p:nvPr/>
          </p:nvSpPr>
          <p:spPr bwMode="auto">
            <a:xfrm>
              <a:off x="539552" y="3404863"/>
              <a:ext cx="4835889" cy="312169"/>
            </a:xfrm>
            <a:prstGeom prst="rect">
              <a:avLst/>
            </a:prstGeom>
            <a:noFill/>
            <a:ln w="19050">
              <a:noFill/>
              <a:prstDash val="sysDot"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pt-PT" sz="1400">
                  <a:latin typeface="Calibri" pitchFamily="34" charset="0"/>
                </a:rPr>
                <a:t>Castanha      Noz        Bolota           Pinhão          Medronho</a:t>
              </a:r>
            </a:p>
          </p:txBody>
        </p:sp>
      </p:grpSp>
      <p:pic>
        <p:nvPicPr>
          <p:cNvPr id="31752" name="Imagem 1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75" y="2517130"/>
            <a:ext cx="1336675" cy="124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Imagem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2575" y="2174230"/>
            <a:ext cx="1204913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Imagem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5413" y="1766242"/>
            <a:ext cx="10858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Imagem 2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5150" y="5470525"/>
            <a:ext cx="136525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6" name="Imagem 2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7113" y="3383905"/>
            <a:ext cx="942975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7" name="CaixaDeTexto 23"/>
          <p:cNvSpPr txBox="1">
            <a:spLocks noChangeArrowheads="1"/>
          </p:cNvSpPr>
          <p:nvPr/>
        </p:nvSpPr>
        <p:spPr bwMode="auto">
          <a:xfrm>
            <a:off x="5899150" y="1700213"/>
            <a:ext cx="299402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" algn="r">
              <a:lnSpc>
                <a:spcPct val="90000"/>
              </a:lnSpc>
              <a:spcBef>
                <a:spcPct val="20000"/>
              </a:spcBef>
            </a:pPr>
            <a:r>
              <a:rPr lang="pt-PT" dirty="0">
                <a:latin typeface="Calibri" pitchFamily="34" charset="0"/>
              </a:rPr>
              <a:t>… e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 recursos </a:t>
            </a:r>
            <a:r>
              <a:rPr lang="pt-PT" dirty="0" smtClean="0">
                <a:latin typeface="Calibri" pitchFamily="34" charset="0"/>
              </a:rPr>
              <a:t>essenciais: </a:t>
            </a:r>
            <a:endParaRPr lang="pt-PT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ângulo 11"/>
          <p:cNvSpPr/>
          <p:nvPr/>
        </p:nvSpPr>
        <p:spPr>
          <a:xfrm>
            <a:off x="684213" y="1628775"/>
            <a:ext cx="3781425" cy="35290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  <a:prstDash val="sysDot"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0" y="-19050"/>
            <a:ext cx="9144000" cy="495300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sp>
        <p:nvSpPr>
          <p:cNvPr id="32771" name="CaixaDeTexto 4"/>
          <p:cNvSpPr txBox="1">
            <a:spLocks noChangeArrowheads="1"/>
          </p:cNvSpPr>
          <p:nvPr/>
        </p:nvSpPr>
        <p:spPr bwMode="auto">
          <a:xfrm>
            <a:off x="514350" y="981075"/>
            <a:ext cx="7732713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3</a:t>
            </a:r>
            <a:r>
              <a:rPr lang="pt-PT" dirty="0">
                <a:latin typeface="Calibri" pitchFamily="34" charset="0"/>
              </a:rPr>
              <a:t> - A floresta é </a:t>
            </a:r>
            <a:r>
              <a:rPr lang="pt-PT" sz="2400" b="1" dirty="0" smtClean="0">
                <a:solidFill>
                  <a:srgbClr val="B0AC00"/>
                </a:solidFill>
                <a:latin typeface="Calibri" pitchFamily="34" charset="0"/>
              </a:rPr>
              <a:t>vida</a:t>
            </a:r>
            <a:r>
              <a:rPr lang="pt-PT" sz="2000" dirty="0" smtClean="0">
                <a:latin typeface="Calibri" pitchFamily="34" charset="0"/>
              </a:rPr>
              <a:t>:</a:t>
            </a:r>
            <a:endParaRPr lang="pt-PT" dirty="0">
              <a:latin typeface="Calibri" pitchFamily="34" charset="0"/>
            </a:endParaRPr>
          </a:p>
        </p:txBody>
      </p:sp>
      <p:sp>
        <p:nvSpPr>
          <p:cNvPr id="4" name="Rectângulo 3"/>
          <p:cNvSpPr/>
          <p:nvPr/>
        </p:nvSpPr>
        <p:spPr>
          <a:xfrm>
            <a:off x="755650" y="1844675"/>
            <a:ext cx="3783013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t-PT" sz="2000" dirty="0">
                <a:latin typeface="+mn-lt"/>
              </a:rPr>
              <a:t>purifica o ar e renova o </a:t>
            </a:r>
            <a:r>
              <a:rPr lang="pt-PT" sz="2000" dirty="0" smtClean="0">
                <a:latin typeface="+mn-lt"/>
              </a:rPr>
              <a:t>oxigénio</a:t>
            </a:r>
            <a:r>
              <a:rPr lang="pt-PT" sz="2000" dirty="0">
                <a:latin typeface="+mn-lt"/>
              </a:rPr>
              <a:t>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pt-PT" sz="2000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t-PT" sz="2000" dirty="0">
                <a:latin typeface="+mn-lt"/>
              </a:rPr>
              <a:t>absorve o </a:t>
            </a:r>
            <a:r>
              <a:rPr lang="pt-PT" sz="2000" dirty="0" smtClean="0">
                <a:latin typeface="+mn-lt"/>
              </a:rPr>
              <a:t>carbono </a:t>
            </a:r>
            <a:r>
              <a:rPr lang="pt-PT" sz="2000" dirty="0">
                <a:latin typeface="+mn-lt"/>
              </a:rPr>
              <a:t>da atmosfera, reduzindo o efeito de estufa;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pt-PT" sz="2000" dirty="0">
              <a:latin typeface="+mn-lt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t-PT" sz="2000" dirty="0">
                <a:latin typeface="+mn-lt"/>
              </a:rPr>
              <a:t>protege o solo da erosão e enriquece-o em matéria orgânica.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2000" dirty="0">
              <a:latin typeface="+mn-lt"/>
            </a:endParaRPr>
          </a:p>
        </p:txBody>
      </p:sp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8663" y="2205038"/>
            <a:ext cx="46069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5220072" y="3441774"/>
            <a:ext cx="1224136" cy="92333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54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Ar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6516216" y="4244838"/>
            <a:ext cx="936104" cy="64633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Pu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7596336" y="4489956"/>
            <a:ext cx="936104" cy="52322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800" b="1" dirty="0" err="1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ro</a:t>
            </a:r>
            <a:endParaRPr lang="pt-PT" sz="2800" b="1" dirty="0"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32783" name="Picture 5" descr="C:\Users\ines\AppData\Local\Microsoft\Windows\Temporary Internet Files\Content.IE5\WFU1XIC6\MC900432587[2]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2950" y="6350"/>
            <a:ext cx="18272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4" name="Picture 3" descr="C:\Users\ivasco\AppData\Local\Microsoft\Windows\Temporary Internet Files\Content.IE5\I85ALCCD\MC900438229[1].wmf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5030788"/>
            <a:ext cx="2676525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autoRev="1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3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3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ângulo 5"/>
          <p:cNvSpPr/>
          <p:nvPr/>
        </p:nvSpPr>
        <p:spPr>
          <a:xfrm>
            <a:off x="684213" y="908546"/>
            <a:ext cx="4535487" cy="33845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  <a:prstDash val="sysDot"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0" y="-19050"/>
            <a:ext cx="9144000" cy="495300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sp>
        <p:nvSpPr>
          <p:cNvPr id="34820" name="Rectângulo 3"/>
          <p:cNvSpPr>
            <a:spLocks noChangeArrowheads="1"/>
          </p:cNvSpPr>
          <p:nvPr/>
        </p:nvSpPr>
        <p:spPr bwMode="auto">
          <a:xfrm>
            <a:off x="684213" y="1052587"/>
            <a:ext cx="431983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pt-PT" sz="2000" dirty="0">
                <a:latin typeface="Calibri" pitchFamily="34" charset="0"/>
              </a:rPr>
              <a:t>protege as margens dos rios e defende-os da </a:t>
            </a:r>
            <a:r>
              <a:rPr lang="pt-PT" sz="2000" dirty="0" smtClean="0">
                <a:latin typeface="Calibri" pitchFamily="34" charset="0"/>
              </a:rPr>
              <a:t>erosão,</a:t>
            </a:r>
            <a:endParaRPr lang="pt-PT" sz="2000" dirty="0">
              <a:latin typeface="Calibri" pitchFamily="34" charset="0"/>
            </a:endParaRPr>
          </a:p>
          <a:p>
            <a:pPr marL="285750" indent="-285750">
              <a:buFontTx/>
              <a:buChar char="-"/>
            </a:pPr>
            <a:endParaRPr lang="pt-PT" sz="2000" dirty="0">
              <a:latin typeface="Calibri" pitchFamily="34" charset="0"/>
            </a:endParaRPr>
          </a:p>
          <a:p>
            <a:pPr marL="285750" indent="-285750">
              <a:buFontTx/>
              <a:buChar char="-"/>
            </a:pPr>
            <a:r>
              <a:rPr lang="pt-PT" sz="2000" dirty="0">
                <a:latin typeface="Calibri" pitchFamily="34" charset="0"/>
              </a:rPr>
              <a:t>ajuda a infiltração da água das chuvas e alimenta as fontes e </a:t>
            </a:r>
            <a:r>
              <a:rPr lang="pt-PT" sz="2000" dirty="0" smtClean="0">
                <a:latin typeface="Calibri" pitchFamily="34" charset="0"/>
              </a:rPr>
              <a:t>nascentes,</a:t>
            </a:r>
            <a:endParaRPr lang="pt-PT" sz="2000" dirty="0">
              <a:latin typeface="Calibri" pitchFamily="34" charset="0"/>
            </a:endParaRPr>
          </a:p>
          <a:p>
            <a:pPr marL="285750" indent="-285750">
              <a:buFontTx/>
              <a:buChar char="-"/>
            </a:pPr>
            <a:endParaRPr lang="pt-PT" sz="2000" dirty="0">
              <a:latin typeface="Calibri" pitchFamily="34" charset="0"/>
            </a:endParaRPr>
          </a:p>
          <a:p>
            <a:pPr marL="285750" indent="-285750">
              <a:buFontTx/>
              <a:buChar char="-"/>
            </a:pPr>
            <a:r>
              <a:rPr lang="pt-PT" sz="2000" dirty="0">
                <a:latin typeface="Calibri" pitchFamily="34" charset="0"/>
              </a:rPr>
              <a:t>diminui a intensidade das </a:t>
            </a:r>
            <a:r>
              <a:rPr lang="pt-PT" sz="2000" dirty="0" smtClean="0">
                <a:latin typeface="Calibri" pitchFamily="34" charset="0"/>
              </a:rPr>
              <a:t>cheias,</a:t>
            </a:r>
            <a:endParaRPr lang="pt-PT" sz="2000" dirty="0">
              <a:latin typeface="Calibri" pitchFamily="34" charset="0"/>
            </a:endParaRPr>
          </a:p>
          <a:p>
            <a:pPr marL="285750" indent="-285750">
              <a:buFontTx/>
              <a:buChar char="-"/>
            </a:pPr>
            <a:endParaRPr lang="pt-PT" sz="2000" dirty="0">
              <a:latin typeface="Calibri" pitchFamily="34" charset="0"/>
            </a:endParaRPr>
          </a:p>
          <a:p>
            <a:pPr marL="285750" indent="-285750">
              <a:buFontTx/>
              <a:buChar char="-"/>
            </a:pPr>
            <a:r>
              <a:rPr lang="pt-PT" sz="2000" dirty="0">
                <a:latin typeface="Calibri" pitchFamily="34" charset="0"/>
              </a:rPr>
              <a:t>fixa as areias das dunas.</a:t>
            </a:r>
          </a:p>
        </p:txBody>
      </p:sp>
      <p:pic>
        <p:nvPicPr>
          <p:cNvPr id="34821" name="Imagem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8300" y="836613"/>
            <a:ext cx="3722688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3" descr="C:\Users\ivasco\AppData\Local\Microsoft\Windows\Temporary Internet Files\Content.IE5\I85ALCCD\MC900438229[1].wmf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4287744"/>
            <a:ext cx="3007100" cy="2004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CFE"/>
              </a:clrFrom>
              <a:clrTo>
                <a:srgbClr val="F7FC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588" y="2276475"/>
            <a:ext cx="4111626" cy="458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2275" y="5448300"/>
            <a:ext cx="9017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E:\03_DUDEF\07_Sensibilizacao\03_MaterialSens\material_div\2011\gráfica-2011\caderno da floresta\miolo\act_10b-2.tif"/>
          <p:cNvPicPr>
            <a:picLocks noChangeAspect="1" noChangeArrowheads="1"/>
          </p:cNvPicPr>
          <p:nvPr/>
        </p:nvPicPr>
        <p:blipFill>
          <a:blip r:embed="rId4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7513" y="4470400"/>
            <a:ext cx="1106487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ângulo 1"/>
          <p:cNvSpPr/>
          <p:nvPr/>
        </p:nvSpPr>
        <p:spPr>
          <a:xfrm>
            <a:off x="0" y="-19050"/>
            <a:ext cx="9144000" cy="495300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sp>
        <p:nvSpPr>
          <p:cNvPr id="35845" name="CaixaDeTexto 4"/>
          <p:cNvSpPr txBox="1">
            <a:spLocks noChangeArrowheads="1"/>
          </p:cNvSpPr>
          <p:nvPr/>
        </p:nvSpPr>
        <p:spPr bwMode="auto">
          <a:xfrm>
            <a:off x="514350" y="981075"/>
            <a:ext cx="7732713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sz="2400" b="1">
                <a:solidFill>
                  <a:srgbClr val="B0AC00"/>
                </a:solidFill>
                <a:latin typeface="Calibri" pitchFamily="34" charset="0"/>
              </a:rPr>
              <a:t>3</a:t>
            </a:r>
            <a:r>
              <a:rPr lang="pt-PT">
                <a:latin typeface="Calibri" pitchFamily="34" charset="0"/>
              </a:rPr>
              <a:t> - A floresta é </a:t>
            </a:r>
            <a:r>
              <a:rPr lang="pt-PT" sz="2400" b="1">
                <a:solidFill>
                  <a:srgbClr val="B0AC00"/>
                </a:solidFill>
                <a:latin typeface="Calibri" pitchFamily="34" charset="0"/>
              </a:rPr>
              <a:t>vida</a:t>
            </a:r>
            <a:endParaRPr lang="pt-PT">
              <a:latin typeface="Calibri" pitchFamily="34" charset="0"/>
            </a:endParaRPr>
          </a:p>
        </p:txBody>
      </p:sp>
      <p:sp>
        <p:nvSpPr>
          <p:cNvPr id="35846" name="Rectângulo 3"/>
          <p:cNvSpPr>
            <a:spLocks noChangeArrowheads="1"/>
          </p:cNvSpPr>
          <p:nvPr/>
        </p:nvSpPr>
        <p:spPr bwMode="auto">
          <a:xfrm>
            <a:off x="684213" y="1516063"/>
            <a:ext cx="81454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000">
                <a:latin typeface="Calibri" pitchFamily="34" charset="0"/>
              </a:rPr>
              <a:t>… dá abrigo e alimento a muitos outros seres vivos!</a:t>
            </a:r>
            <a:endParaRPr lang="pt-PT">
              <a:latin typeface="Calibri" pitchFamily="34" charset="0"/>
            </a:endParaRPr>
          </a:p>
        </p:txBody>
      </p:sp>
      <p:pic>
        <p:nvPicPr>
          <p:cNvPr id="6" name="Picture 2" descr="E:\03_DUDEF\07_Sensibilizacao\03_MaterialSens\material_div\2011\gráfica-2011\caderno da floresta\miolo\act_10b-2.tif"/>
          <p:cNvPicPr>
            <a:picLocks noChangeAspect="1" noChangeArrowheads="1"/>
          </p:cNvPicPr>
          <p:nvPr/>
        </p:nvPicPr>
        <p:blipFill>
          <a:blip r:embed="rId5" cstate="email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6150" y="1593850"/>
            <a:ext cx="316865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4379913" y="4845050"/>
            <a:ext cx="2878137" cy="1441450"/>
          </a:xfrm>
          <a:prstGeom prst="ellipse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Natureza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000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Biodiversidade</a:t>
            </a:r>
            <a:endParaRPr lang="pt-PT" sz="2400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8" name="Picture 9" descr="C:\Users\ivasco\AppData\Local\Microsoft\Windows\Temporary Internet Files\Content.IE5\4UYPB123\dglxasset[2].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5795963" y="2711450"/>
            <a:ext cx="901700" cy="4619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9" name="Picture 10" descr="C:\Users\ivasco\AppData\Local\Microsoft\Windows\Temporary Internet Files\Content.IE5\9G87HCU6\dglxasset[2].gif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8004175" y="6224588"/>
            <a:ext cx="1050925" cy="5794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0" name="Picture 19" descr="C:\Users\ivasco\AppData\Local\Microsoft\Windows\Temporary Internet Files\Content.IE5\P159NJER\MC900351344[1].wmf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2663" y="6286500"/>
            <a:ext cx="327025" cy="508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1" name="Picture 19" descr="C:\Users\ivasco\AppData\Local\Microsoft\Windows\Temporary Internet Files\Content.IE5\P159NJER\MC900351344[1].wmf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67240">
            <a:off x="7543800" y="6437313"/>
            <a:ext cx="215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 descr="C:\Users\ivasco\AppData\Local\Microsoft\Windows\Temporary Internet Files\Content.IE5\P159NJER\MC900351344[1].wmf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812">
            <a:off x="7661275" y="6372225"/>
            <a:ext cx="260350" cy="4032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3" name="Picture 9" descr="C:\Users\ivasco\AppData\Local\Microsoft\Windows\Temporary Internet Files\Content.IE5\4UYPB123\dglxasset[2]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78800" y="2943225"/>
            <a:ext cx="717550" cy="3667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4" name="Picture 9" descr="C:\Users\ivasco\AppData\Local\Microsoft\Windows\Temporary Internet Files\Content.IE5\4UYPB123\dglxasset[2].gif"/>
          <p:cNvPicPr>
            <a:picLocks noChangeAspect="1" noChangeArrowheads="1" noCrop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718300" y="3309938"/>
            <a:ext cx="474663" cy="242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35856" name="Picture 5"/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3613" y="6022975"/>
            <a:ext cx="858837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0" y="-19050"/>
            <a:ext cx="9144000" cy="495300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sp>
        <p:nvSpPr>
          <p:cNvPr id="35845" name="CaixaDeTexto 4"/>
          <p:cNvSpPr txBox="1">
            <a:spLocks noChangeArrowheads="1"/>
          </p:cNvSpPr>
          <p:nvPr/>
        </p:nvSpPr>
        <p:spPr bwMode="auto">
          <a:xfrm>
            <a:off x="514350" y="981075"/>
            <a:ext cx="7732713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sz="2400" b="1" dirty="0" smtClean="0">
                <a:solidFill>
                  <a:srgbClr val="B0AC00"/>
                </a:solidFill>
                <a:latin typeface="Calibri" pitchFamily="34" charset="0"/>
              </a:rPr>
              <a:t>4</a:t>
            </a:r>
            <a:r>
              <a:rPr lang="pt-PT" dirty="0" smtClean="0">
                <a:latin typeface="Calibri" pitchFamily="34" charset="0"/>
              </a:rPr>
              <a:t> </a:t>
            </a:r>
            <a:r>
              <a:rPr lang="pt-PT" dirty="0">
                <a:latin typeface="Calibri" pitchFamily="34" charset="0"/>
              </a:rPr>
              <a:t>- A floresta </a:t>
            </a:r>
            <a:r>
              <a:rPr lang="pt-PT" dirty="0" smtClean="0">
                <a:latin typeface="Calibri" pitchFamily="34" charset="0"/>
              </a:rPr>
              <a:t>é</a:t>
            </a:r>
            <a:r>
              <a:rPr lang="pt-PT" dirty="0" smtClean="0"/>
              <a:t> </a:t>
            </a:r>
            <a:r>
              <a:rPr lang="pt-PT" dirty="0"/>
              <a:t>um espaço de 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aventura</a:t>
            </a:r>
            <a:r>
              <a:rPr lang="pt-PT" dirty="0"/>
              <a:t>, de 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descoberta</a:t>
            </a:r>
            <a:r>
              <a:rPr lang="pt-PT" dirty="0"/>
              <a:t>  </a:t>
            </a:r>
            <a:r>
              <a:rPr lang="pt-PT" dirty="0" smtClean="0"/>
              <a:t>                     e </a:t>
            </a:r>
            <a:r>
              <a:rPr lang="pt-PT" dirty="0"/>
              <a:t>de </a:t>
            </a:r>
            <a:r>
              <a:rPr lang="pt-PT" sz="2400" b="1" dirty="0" smtClean="0">
                <a:solidFill>
                  <a:srgbClr val="B0AC00"/>
                </a:solidFill>
                <a:latin typeface="Calibri" pitchFamily="34" charset="0"/>
              </a:rPr>
              <a:t>aprendizagem</a:t>
            </a:r>
            <a:endParaRPr lang="pt-PT" dirty="0">
              <a:latin typeface="Calibri" pitchFamily="34" charset="0"/>
            </a:endParaRPr>
          </a:p>
        </p:txBody>
      </p:sp>
      <p:pic>
        <p:nvPicPr>
          <p:cNvPr id="20" name="Picture 3" descr="C:\Users\ivasco\AppData\Local\Microsoft\Windows\Temporary Internet Files\Content.IE5\34W3FDQ1\MC900355945[1]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7504" y="3243005"/>
            <a:ext cx="1872208" cy="234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hamada oval 23"/>
          <p:cNvSpPr/>
          <p:nvPr/>
        </p:nvSpPr>
        <p:spPr>
          <a:xfrm>
            <a:off x="1763688" y="1633003"/>
            <a:ext cx="3816424" cy="2232248"/>
          </a:xfrm>
          <a:prstGeom prst="wedgeEllipseCallout">
            <a:avLst>
              <a:gd name="adj1" fmla="val -60121"/>
              <a:gd name="adj2" fmla="val 67934"/>
            </a:avLst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PT" dirty="0"/>
              <a:t>Vem conhecer a floresta, descobrir como funciona, quem nela vive </a:t>
            </a:r>
            <a:r>
              <a:rPr lang="pt-PT" dirty="0" smtClean="0"/>
              <a:t>                     e </a:t>
            </a:r>
            <a:r>
              <a:rPr lang="pt-PT" dirty="0"/>
              <a:t>como tem de ser cuidada e protegida.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23728" y="4413004"/>
            <a:ext cx="3240360" cy="23283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" name="Grupo 2"/>
          <p:cNvGrpSpPr/>
          <p:nvPr/>
        </p:nvGrpSpPr>
        <p:grpSpPr>
          <a:xfrm>
            <a:off x="5508104" y="2080913"/>
            <a:ext cx="3533525" cy="4777087"/>
            <a:chOff x="5508104" y="2080913"/>
            <a:chExt cx="3533525" cy="4777087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104" y="2080913"/>
              <a:ext cx="3318081" cy="46704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CaixaDeTexto 7"/>
            <p:cNvSpPr txBox="1"/>
            <p:nvPr/>
          </p:nvSpPr>
          <p:spPr>
            <a:xfrm rot="16200000">
              <a:off x="7469307" y="5285679"/>
              <a:ext cx="292919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Fonte: Ciência  Viva</a:t>
              </a:r>
              <a:endParaRPr lang="pt-PT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923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mada oval 5"/>
          <p:cNvSpPr/>
          <p:nvPr/>
        </p:nvSpPr>
        <p:spPr>
          <a:xfrm>
            <a:off x="2699792" y="116632"/>
            <a:ext cx="5976664" cy="3096344"/>
          </a:xfrm>
          <a:prstGeom prst="wedgeEllipseCallout">
            <a:avLst>
              <a:gd name="adj1" fmla="val -60121"/>
              <a:gd name="adj2" fmla="val 67934"/>
            </a:avLst>
          </a:prstGeom>
          <a:solidFill>
            <a:srgbClr val="E6B60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4000" dirty="0">
                <a:solidFill>
                  <a:schemeClr val="bg1"/>
                </a:solidFill>
                <a:latin typeface="+mj-lt"/>
              </a:rPr>
              <a:t>Vamos cuidar e proteger a floresta</a:t>
            </a:r>
            <a:r>
              <a:rPr lang="pt-PT" sz="6600" b="1" dirty="0">
                <a:solidFill>
                  <a:srgbClr val="8B8321"/>
                </a:solidFill>
                <a:latin typeface="Curlz MT" panose="04040404050702020202" pitchFamily="82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0" y="-19050"/>
            <a:ext cx="9144000" cy="495300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sp>
        <p:nvSpPr>
          <p:cNvPr id="37891" name="CaixaDeTexto 8"/>
          <p:cNvSpPr txBox="1">
            <a:spLocks noChangeArrowheads="1"/>
          </p:cNvSpPr>
          <p:nvPr/>
        </p:nvSpPr>
        <p:spPr bwMode="auto">
          <a:xfrm>
            <a:off x="468313" y="1819275"/>
            <a:ext cx="8062912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dirty="0">
                <a:latin typeface="Calibri" pitchFamily="34" charset="0"/>
              </a:rPr>
              <a:t>Os 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incêndios</a:t>
            </a:r>
            <a:r>
              <a:rPr lang="pt-PT" dirty="0" smtClean="0">
                <a:latin typeface="Calibri" pitchFamily="34" charset="0"/>
              </a:rPr>
              <a:t>, as  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doenças</a:t>
            </a:r>
            <a:r>
              <a:rPr lang="pt-PT" dirty="0">
                <a:latin typeface="Calibri" pitchFamily="34" charset="0"/>
              </a:rPr>
              <a:t> </a:t>
            </a:r>
            <a:r>
              <a:rPr lang="pt-PT" dirty="0" smtClean="0">
                <a:latin typeface="Calibri" pitchFamily="34" charset="0"/>
              </a:rPr>
              <a:t>e as</a:t>
            </a:r>
            <a:r>
              <a:rPr lang="pt-PT" sz="2400" b="1" dirty="0" smtClean="0">
                <a:solidFill>
                  <a:srgbClr val="B0AC00"/>
                </a:solidFill>
                <a:latin typeface="Calibri" pitchFamily="34" charset="0"/>
              </a:rPr>
              <a:t> 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tempestades </a:t>
            </a:r>
            <a:r>
              <a:rPr lang="pt-PT" dirty="0">
                <a:latin typeface="Calibri" pitchFamily="34" charset="0"/>
              </a:rPr>
              <a:t>são as principais ameaças para a floresta.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>
              <a:latin typeface="Calibri" pitchFamily="34" charset="0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68313" y="847725"/>
            <a:ext cx="7597775" cy="6143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Quais são os maiores perigos para a floresta?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5508625" y="2708275"/>
            <a:ext cx="3617913" cy="2371725"/>
            <a:chOff x="5508625" y="2708275"/>
            <a:chExt cx="3617913" cy="2371725"/>
          </a:xfrm>
        </p:grpSpPr>
        <p:pic>
          <p:nvPicPr>
            <p:cNvPr id="37894" name="Imagem 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508625" y="2708275"/>
              <a:ext cx="3279775" cy="2187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6" name="Picture 12" descr="C:\Users\ivasco\AppData\Local\Microsoft\Windows\Temporary Internet Files\Content.IE5\9G87HCU6\MC900339866[1].wmf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4221850">
              <a:off x="7396957" y="4380706"/>
              <a:ext cx="279400" cy="169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7" name="Picture 12" descr="C:\Users\ivasco\AppData\Local\Microsoft\Windows\Temporary Internet Files\Content.IE5\9G87HCU6\MC900339866[1].wmf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560319">
              <a:off x="7077075" y="3326796"/>
              <a:ext cx="222250" cy="13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8" name="Picture 12" descr="C:\Users\ivasco\AppData\Local\Microsoft\Windows\Temporary Internet Files\Content.IE5\9G87HCU6\MC900339866[1].wmf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3902390">
              <a:off x="7336632" y="4072731"/>
              <a:ext cx="252412" cy="155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9" name="Picture 12" descr="C:\Users\ivasco\AppData\Local\Microsoft\Windows\Temporary Internet Files\Content.IE5\9G87HCU6\MC900339866[1].wmf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130307">
              <a:off x="8258175" y="4548188"/>
              <a:ext cx="868363" cy="531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upo 3"/>
          <p:cNvGrpSpPr/>
          <p:nvPr/>
        </p:nvGrpSpPr>
        <p:grpSpPr>
          <a:xfrm>
            <a:off x="3203848" y="3803650"/>
            <a:ext cx="3279775" cy="2876550"/>
            <a:chOff x="3001963" y="3775075"/>
            <a:chExt cx="3279775" cy="287655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01963" y="4462463"/>
              <a:ext cx="3279775" cy="218916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pic>
        <p:pic>
          <p:nvPicPr>
            <p:cNvPr id="37900" name="Picture 15" descr="C:\Users\ivasco\AppData\Local\Microsoft\Windows\Temporary Internet Files\Content.IE5\I85ALCCD\MC900371018[1].wmf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7100" y="3775075"/>
              <a:ext cx="1600200" cy="170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upo 4"/>
          <p:cNvGrpSpPr/>
          <p:nvPr/>
        </p:nvGrpSpPr>
        <p:grpSpPr>
          <a:xfrm>
            <a:off x="-252413" y="2708275"/>
            <a:ext cx="3876676" cy="2497138"/>
            <a:chOff x="-252413" y="2708275"/>
            <a:chExt cx="3876676" cy="2497138"/>
          </a:xfrm>
        </p:grpSpPr>
        <p:pic>
          <p:nvPicPr>
            <p:cNvPr id="37893" name="Imagem 3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6550" y="2708275"/>
              <a:ext cx="3287713" cy="2190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01" name="Picture 16" descr="C:\Users\ivasco\AppData\Local\Microsoft\Windows\Temporary Internet Files\Content.IE5\34W3FDQ1\MC900434816[1]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-252413" y="3775075"/>
              <a:ext cx="1430338" cy="1430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468313" y="2506663"/>
            <a:ext cx="7416800" cy="408111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857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pt-PT" dirty="0">
                <a:latin typeface="+mn-lt"/>
              </a:rPr>
              <a:t>Nas </a:t>
            </a:r>
            <a:r>
              <a:rPr lang="pt-PT" dirty="0" smtClean="0">
                <a:latin typeface="+mn-lt"/>
              </a:rPr>
              <a:t>florestas, durante  </a:t>
            </a:r>
            <a:r>
              <a:rPr lang="pt-PT" dirty="0">
                <a:latin typeface="+mn-lt"/>
              </a:rPr>
              <a:t>o verão ou quando está muito calor </a:t>
            </a:r>
            <a:r>
              <a:rPr lang="pt-PT" sz="2400" b="1" dirty="0">
                <a:solidFill>
                  <a:srgbClr val="B0AC00"/>
                </a:solidFill>
                <a:latin typeface="+mn-lt"/>
              </a:rPr>
              <a:t>não se pode</a:t>
            </a:r>
            <a:r>
              <a:rPr lang="pt-PT" dirty="0">
                <a:latin typeface="+mn-lt"/>
              </a:rPr>
              <a:t>:</a:t>
            </a:r>
          </a:p>
          <a:p>
            <a:pPr marL="857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pt-PT" dirty="0" smtClean="0">
              <a:latin typeface="+mn-lt"/>
            </a:endParaRPr>
          </a:p>
          <a:p>
            <a:pPr marL="857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pt-PT" dirty="0">
              <a:latin typeface="+mn-lt"/>
            </a:endParaRPr>
          </a:p>
          <a:p>
            <a:pPr marL="857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pt-PT" dirty="0">
                <a:latin typeface="+mn-lt"/>
              </a:rPr>
              <a:t>             - fazer fogueiras (piqueniques, queimas e queimadas);</a:t>
            </a:r>
          </a:p>
          <a:p>
            <a:pPr marL="857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pt-PT" dirty="0">
              <a:latin typeface="+mn-lt"/>
            </a:endParaRPr>
          </a:p>
          <a:p>
            <a:pPr marL="857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pt-PT" dirty="0">
              <a:latin typeface="+mn-lt"/>
            </a:endParaRPr>
          </a:p>
          <a:p>
            <a:pPr marL="857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pt-PT" dirty="0">
                <a:latin typeface="+mn-lt"/>
              </a:rPr>
              <a:t>             - lançar foguetes;</a:t>
            </a:r>
          </a:p>
          <a:p>
            <a:pPr marL="371475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endParaRPr lang="pt-PT" dirty="0">
              <a:latin typeface="+mn-lt"/>
            </a:endParaRPr>
          </a:p>
          <a:p>
            <a:pPr marL="371475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endParaRPr lang="pt-PT" dirty="0">
              <a:latin typeface="+mn-lt"/>
            </a:endParaRPr>
          </a:p>
          <a:p>
            <a:pPr marL="857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pt-PT" dirty="0">
                <a:latin typeface="+mn-lt"/>
              </a:rPr>
              <a:t>             </a:t>
            </a:r>
          </a:p>
          <a:p>
            <a:pPr marL="857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pt-PT" dirty="0">
              <a:latin typeface="+mn-lt"/>
            </a:endParaRPr>
          </a:p>
          <a:p>
            <a:pPr marL="371475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endParaRPr lang="pt-PT" dirty="0">
              <a:latin typeface="+mn-lt"/>
            </a:endParaRPr>
          </a:p>
          <a:p>
            <a:pPr marL="857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pt-PT" dirty="0">
              <a:latin typeface="+mn-lt"/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0" y="-19050"/>
            <a:ext cx="9144000" cy="495300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68313" y="847725"/>
            <a:ext cx="3206750" cy="6143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Os incêndios florestais</a:t>
            </a:r>
          </a:p>
        </p:txBody>
      </p:sp>
      <p:pic>
        <p:nvPicPr>
          <p:cNvPr id="38916" name="Picture 3" descr="C:\Users\ivasco\AppData\Local\Microsoft\Windows\Temporary Internet Files\Content.IE5\34W3FDQ1\MC900355945[1]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3325" y="4489450"/>
            <a:ext cx="1492250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hamada oval 7"/>
          <p:cNvSpPr/>
          <p:nvPr/>
        </p:nvSpPr>
        <p:spPr>
          <a:xfrm>
            <a:off x="3203848" y="4489450"/>
            <a:ext cx="3638386" cy="1584176"/>
          </a:xfrm>
          <a:prstGeom prst="wedgeEllipseCallout">
            <a:avLst>
              <a:gd name="adj1" fmla="val 78973"/>
              <a:gd name="adj2" fmla="val 8427"/>
            </a:avLst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dirty="0">
                <a:solidFill>
                  <a:schemeClr val="bg1"/>
                </a:solidFill>
                <a:latin typeface="+mj-lt"/>
              </a:rPr>
              <a:t>Sabias que a maioria </a:t>
            </a:r>
            <a:r>
              <a:rPr lang="pt-PT" dirty="0" smtClean="0">
                <a:solidFill>
                  <a:schemeClr val="bg1"/>
                </a:solidFill>
                <a:latin typeface="+mj-lt"/>
              </a:rPr>
              <a:t>   dos 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incêndios </a:t>
            </a:r>
            <a:r>
              <a:rPr lang="pt-PT" dirty="0" smtClean="0">
                <a:solidFill>
                  <a:schemeClr val="bg1"/>
                </a:solidFill>
                <a:latin typeface="+mj-lt"/>
              </a:rPr>
              <a:t> se devem </a:t>
            </a:r>
            <a:r>
              <a:rPr lang="pt-PT" dirty="0">
                <a:solidFill>
                  <a:schemeClr val="bg1"/>
                </a:solidFill>
                <a:latin typeface="+mj-lt"/>
              </a:rPr>
              <a:t>a comportamentos incorretos das pessoas?</a:t>
            </a:r>
            <a:endParaRPr lang="pt-PT" b="1" dirty="0">
              <a:solidFill>
                <a:srgbClr val="CCCC00"/>
              </a:solidFill>
              <a:latin typeface="Curlz MT" panose="04040404050702020202" pitchFamily="82" charset="0"/>
            </a:endParaRPr>
          </a:p>
        </p:txBody>
      </p:sp>
      <p:pic>
        <p:nvPicPr>
          <p:cNvPr id="38920" name="Picture 7" descr="C:\Users\ivasco\AppData\Local\Microsoft\Windows\Temporary Internet Files\Content.IE5\9G87HCU6\dglxasset[1].aspx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" y="4189289"/>
            <a:ext cx="758825" cy="74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8" descr="C:\Users\ivasco\AppData\Local\Microsoft\Windows\Temporary Internet Files\Content.IE5\472VU4IR\dglxasset[1].aspx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3212976"/>
            <a:ext cx="755650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aixaDeTexto 14"/>
          <p:cNvSpPr txBox="1"/>
          <p:nvPr/>
        </p:nvSpPr>
        <p:spPr>
          <a:xfrm>
            <a:off x="468313" y="1708150"/>
            <a:ext cx="5903912" cy="3524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defPPr>
              <a:defRPr lang="pt-PT"/>
            </a:defPPr>
            <a:lvl1pPr>
              <a:defRPr sz="24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800" b="0" dirty="0">
                <a:solidFill>
                  <a:schemeClr val="tx1"/>
                </a:solidFill>
                <a:latin typeface="+mn-lt"/>
              </a:rPr>
              <a:t>O que </a:t>
            </a:r>
            <a:r>
              <a:rPr lang="pt-PT" sz="1800" b="0" dirty="0" smtClean="0">
                <a:solidFill>
                  <a:schemeClr val="tx1"/>
                </a:solidFill>
                <a:latin typeface="+mn-lt"/>
              </a:rPr>
              <a:t>devemos fazer para reduzir os incêndios florestais?</a:t>
            </a:r>
            <a:endParaRPr lang="pt-PT" sz="1800" b="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438994" y="2346202"/>
            <a:ext cx="4679751" cy="285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pt-PT" dirty="0" smtClean="0">
                <a:latin typeface="+mn-lt"/>
              </a:rPr>
              <a:t>Quando fizeres </a:t>
            </a:r>
            <a:r>
              <a:rPr lang="pt-PT" sz="2400" b="1" dirty="0" smtClean="0">
                <a:solidFill>
                  <a:srgbClr val="B0AC00"/>
                </a:solidFill>
                <a:latin typeface="+mn-lt"/>
              </a:rPr>
              <a:t>piqueniques</a:t>
            </a:r>
            <a:r>
              <a:rPr lang="pt-PT" dirty="0" smtClean="0">
                <a:latin typeface="+mn-lt"/>
              </a:rPr>
              <a:t>:</a:t>
            </a:r>
            <a:endParaRPr lang="pt-PT" dirty="0">
              <a:latin typeface="+mn-lt"/>
            </a:endParaRPr>
          </a:p>
          <a:p>
            <a:pPr marL="857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pt-PT" dirty="0">
              <a:latin typeface="+mn-lt"/>
            </a:endParaRPr>
          </a:p>
          <a:p>
            <a:pPr marL="857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pt-PT" dirty="0" smtClean="0">
                <a:latin typeface="+mn-lt"/>
              </a:rPr>
              <a:t>-  Leva comida já </a:t>
            </a:r>
            <a:r>
              <a:rPr lang="pt-PT" dirty="0">
                <a:latin typeface="+mn-lt"/>
              </a:rPr>
              <a:t>cozinhada para não teres que fazer uma </a:t>
            </a:r>
            <a:r>
              <a:rPr lang="pt-PT" dirty="0" smtClean="0">
                <a:latin typeface="+mn-lt"/>
              </a:rPr>
              <a:t>fogueira.</a:t>
            </a:r>
          </a:p>
          <a:p>
            <a:pPr marL="371475" indent="-28575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FontTx/>
              <a:buChar char="-"/>
              <a:defRPr/>
            </a:pPr>
            <a:endParaRPr lang="pt-PT" dirty="0" smtClean="0">
              <a:latin typeface="+mn-lt"/>
            </a:endParaRPr>
          </a:p>
          <a:p>
            <a:pPr marL="857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pt-PT" dirty="0" smtClean="0">
                <a:latin typeface="+mn-lt"/>
              </a:rPr>
              <a:t>-  Leva </a:t>
            </a:r>
            <a:r>
              <a:rPr lang="pt-PT" dirty="0">
                <a:latin typeface="+mn-lt"/>
              </a:rPr>
              <a:t>sacos para </a:t>
            </a:r>
            <a:r>
              <a:rPr lang="pt-PT" dirty="0" smtClean="0">
                <a:latin typeface="+mn-lt"/>
              </a:rPr>
              <a:t>guardar </a:t>
            </a:r>
            <a:r>
              <a:rPr lang="pt-PT" dirty="0">
                <a:latin typeface="+mn-lt"/>
              </a:rPr>
              <a:t>o lixo e </a:t>
            </a:r>
            <a:r>
              <a:rPr lang="pt-PT" dirty="0" smtClean="0">
                <a:latin typeface="+mn-lt"/>
              </a:rPr>
              <a:t>deixa-os     no contentor mais próximo.</a:t>
            </a:r>
            <a:endParaRPr lang="pt-PT" dirty="0">
              <a:latin typeface="+mn-lt"/>
            </a:endParaRPr>
          </a:p>
          <a:p>
            <a:pPr marL="857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pt-PT" dirty="0" smtClean="0">
              <a:latin typeface="+mn-lt"/>
            </a:endParaRPr>
          </a:p>
          <a:p>
            <a:pPr marL="8572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pt-PT" dirty="0" smtClean="0">
                <a:latin typeface="+mn-lt"/>
              </a:rPr>
              <a:t>- </a:t>
            </a:r>
            <a:r>
              <a:rPr lang="pt-PT" sz="2400" b="1" dirty="0">
                <a:solidFill>
                  <a:srgbClr val="B0AC00"/>
                </a:solidFill>
                <a:latin typeface="+mn-lt"/>
              </a:rPr>
              <a:t>Não deites lixo </a:t>
            </a:r>
            <a:r>
              <a:rPr lang="pt-PT" dirty="0" smtClean="0">
                <a:latin typeface="+mn-lt"/>
              </a:rPr>
              <a:t>para o chão.</a:t>
            </a:r>
            <a:endParaRPr lang="pt-PT" dirty="0">
              <a:latin typeface="+mn-lt"/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0" y="-19050"/>
            <a:ext cx="9144000" cy="495300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68313" y="847725"/>
            <a:ext cx="3206750" cy="6143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Os incêndios florestais</a:t>
            </a:r>
          </a:p>
        </p:txBody>
      </p:sp>
      <p:pic>
        <p:nvPicPr>
          <p:cNvPr id="10" name="Picture 5" descr="C:\Users\ivasco\AppData\Local\Microsoft\Windows\Temporary Internet Files\Content.IE5\9XDGCR26\MC900233051[1].wm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2294628"/>
            <a:ext cx="2938089" cy="207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ivasco\AppData\Local\Microsoft\Windows\Temporary Internet Files\Content.IE5\PXZQBOPZ\MC900412042[1].wm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144" y="4664471"/>
            <a:ext cx="2626213" cy="200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>
            <a:off x="468313" y="1708150"/>
            <a:ext cx="5903912" cy="3524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defPPr>
              <a:defRPr lang="pt-PT"/>
            </a:defPPr>
            <a:lvl1pPr>
              <a:defRPr sz="24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800" b="0" dirty="0">
                <a:solidFill>
                  <a:schemeClr val="tx1"/>
                </a:solidFill>
                <a:latin typeface="+mn-lt"/>
              </a:rPr>
              <a:t>O que </a:t>
            </a:r>
            <a:r>
              <a:rPr lang="pt-PT" sz="1800" b="0" dirty="0" smtClean="0">
                <a:solidFill>
                  <a:schemeClr val="tx1"/>
                </a:solidFill>
                <a:latin typeface="+mn-lt"/>
              </a:rPr>
              <a:t>devemos fazer para reduzir os incêndios florestais?</a:t>
            </a:r>
            <a:endParaRPr lang="pt-PT" sz="1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Rectângulo 2"/>
          <p:cNvSpPr/>
          <p:nvPr/>
        </p:nvSpPr>
        <p:spPr>
          <a:xfrm>
            <a:off x="468313" y="5445224"/>
            <a:ext cx="4572000" cy="7903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latin typeface="+mn-lt"/>
              </a:rPr>
              <a:t>Quando passeares na floresta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pt-PT" dirty="0">
                <a:latin typeface="+mn-lt"/>
              </a:rPr>
              <a:t>não </a:t>
            </a:r>
            <a:r>
              <a:rPr lang="pt-PT" dirty="0" smtClean="0">
                <a:latin typeface="+mn-lt"/>
              </a:rPr>
              <a:t>saias dos </a:t>
            </a:r>
            <a:r>
              <a:rPr lang="pt-PT" dirty="0">
                <a:latin typeface="+mn-lt"/>
              </a:rPr>
              <a:t>caminhos já marcados.</a:t>
            </a:r>
          </a:p>
        </p:txBody>
      </p:sp>
    </p:spTree>
    <p:extLst>
      <p:ext uri="{BB962C8B-B14F-4D97-AF65-F5344CB8AC3E}">
        <p14:creationId xmlns:p14="http://schemas.microsoft.com/office/powerpoint/2010/main" val="95589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hamada oval 13"/>
          <p:cNvSpPr/>
          <p:nvPr/>
        </p:nvSpPr>
        <p:spPr>
          <a:xfrm>
            <a:off x="0" y="4507593"/>
            <a:ext cx="3638386" cy="1584176"/>
          </a:xfrm>
          <a:prstGeom prst="wedgeEllipseCallout">
            <a:avLst>
              <a:gd name="adj1" fmla="val -47995"/>
              <a:gd name="adj2" fmla="val 89597"/>
            </a:avLst>
          </a:prstGeom>
          <a:solidFill>
            <a:schemeClr val="accent5">
              <a:lumMod val="75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85725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pt-PT" dirty="0"/>
              <a:t> Se vires um incêndio </a:t>
            </a:r>
          </a:p>
          <a:p>
            <a:pPr marL="85725" algn="ctr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pt-PT" sz="3200" b="1" dirty="0">
                <a:solidFill>
                  <a:srgbClr val="B0AC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Liga 112</a:t>
            </a:r>
            <a:endParaRPr lang="pt-PT" sz="2400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9940" name="Imagem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5238" y="2165350"/>
            <a:ext cx="3849687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ângulo 1"/>
          <p:cNvSpPr/>
          <p:nvPr/>
        </p:nvSpPr>
        <p:spPr>
          <a:xfrm>
            <a:off x="0" y="-19050"/>
            <a:ext cx="9144000" cy="495300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68313" y="1708150"/>
            <a:ext cx="5903912" cy="3524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defPPr>
              <a:defRPr lang="pt-PT"/>
            </a:defPPr>
            <a:lvl1pPr>
              <a:defRPr sz="24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800" b="0" dirty="0">
                <a:solidFill>
                  <a:schemeClr val="tx1"/>
                </a:solidFill>
                <a:latin typeface="+mn-lt"/>
              </a:rPr>
              <a:t>O que </a:t>
            </a:r>
            <a:r>
              <a:rPr lang="pt-PT" sz="1800" b="0" dirty="0" smtClean="0">
                <a:solidFill>
                  <a:schemeClr val="tx1"/>
                </a:solidFill>
                <a:latin typeface="+mn-lt"/>
              </a:rPr>
              <a:t>devemos fazer para reduzir os incêndios florestais?</a:t>
            </a:r>
            <a:endParaRPr lang="pt-PT" sz="1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68313" y="847725"/>
            <a:ext cx="3206750" cy="6143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Os incêndios florestais</a:t>
            </a:r>
          </a:p>
        </p:txBody>
      </p:sp>
      <p:pic>
        <p:nvPicPr>
          <p:cNvPr id="3994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7600" y="4498975"/>
            <a:ext cx="4160838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5" name="CaixaDeTexto 10"/>
          <p:cNvSpPr txBox="1">
            <a:spLocks noChangeArrowheads="1"/>
          </p:cNvSpPr>
          <p:nvPr/>
        </p:nvSpPr>
        <p:spPr bwMode="auto">
          <a:xfrm>
            <a:off x="539750" y="2428875"/>
            <a:ext cx="3888234" cy="200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71475" indent="-28575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pt-PT" dirty="0">
                <a:latin typeface="Calibri" pitchFamily="34" charset="0"/>
              </a:rPr>
              <a:t>Limpar a vegetação à volta </a:t>
            </a:r>
            <a:r>
              <a:rPr lang="pt-PT" dirty="0" smtClean="0">
                <a:latin typeface="Calibri" pitchFamily="34" charset="0"/>
              </a:rPr>
              <a:t>das casas </a:t>
            </a:r>
            <a:r>
              <a:rPr lang="pt-PT" dirty="0">
                <a:latin typeface="Calibri" pitchFamily="34" charset="0"/>
              </a:rPr>
              <a:t>de modo a que os arbustos </a:t>
            </a:r>
            <a:r>
              <a:rPr lang="pt-PT" dirty="0" smtClean="0">
                <a:latin typeface="Calibri" pitchFamily="34" charset="0"/>
              </a:rPr>
              <a:t>   e </a:t>
            </a:r>
            <a:r>
              <a:rPr lang="pt-PT" dirty="0">
                <a:latin typeface="Calibri" pitchFamily="34" charset="0"/>
              </a:rPr>
              <a:t>as árvores não toquem uns nos </a:t>
            </a:r>
            <a:r>
              <a:rPr lang="pt-PT" dirty="0" smtClean="0">
                <a:latin typeface="Calibri" pitchFamily="34" charset="0"/>
              </a:rPr>
              <a:t>outros.</a:t>
            </a:r>
            <a:endParaRPr lang="pt-PT" dirty="0">
              <a:latin typeface="Calibri" pitchFamily="34" charset="0"/>
            </a:endParaRPr>
          </a:p>
          <a:p>
            <a:pPr marL="371475" indent="-28575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endParaRPr lang="pt-PT" dirty="0">
              <a:latin typeface="Calibri" pitchFamily="34" charset="0"/>
            </a:endParaRPr>
          </a:p>
          <a:p>
            <a:pPr marL="371475" indent="-28575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r>
              <a:rPr lang="pt-PT" dirty="0">
                <a:latin typeface="Calibri" pitchFamily="34" charset="0"/>
              </a:rPr>
              <a:t>Não acumular lenha junto </a:t>
            </a:r>
            <a:r>
              <a:rPr lang="pt-PT" dirty="0" smtClean="0">
                <a:latin typeface="Calibri" pitchFamily="34" charset="0"/>
              </a:rPr>
              <a:t>às casas.</a:t>
            </a:r>
            <a:endParaRPr lang="pt-PT" dirty="0">
              <a:latin typeface="Calibri" pitchFamily="34" charset="0"/>
            </a:endParaRPr>
          </a:p>
          <a:p>
            <a:pPr marL="371475" indent="-285750">
              <a:lnSpc>
                <a:spcPct val="90000"/>
              </a:lnSpc>
              <a:spcBef>
                <a:spcPct val="20000"/>
              </a:spcBef>
              <a:buFontTx/>
              <a:buChar char="-"/>
            </a:pPr>
            <a:endParaRPr lang="pt-PT" dirty="0">
              <a:latin typeface="Calibri" pitchFamily="34" charset="0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1025525" y="6323423"/>
            <a:ext cx="8062913" cy="4690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defPPr>
              <a:defRPr lang="pt-PT"/>
            </a:defPPr>
            <a:lvl1pPr>
              <a:defRPr sz="24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800" b="0" dirty="0">
                <a:solidFill>
                  <a:schemeClr val="tx1"/>
                </a:solidFill>
                <a:latin typeface="+mn-lt"/>
              </a:rPr>
              <a:t>O que levou dezenas de anos a </a:t>
            </a:r>
            <a:r>
              <a:rPr lang="pt-PT" dirty="0">
                <a:latin typeface="+mn-lt"/>
              </a:rPr>
              <a:t>crescer</a:t>
            </a:r>
            <a:r>
              <a:rPr lang="pt-PT" sz="1800" b="0" dirty="0">
                <a:solidFill>
                  <a:schemeClr val="tx1"/>
                </a:solidFill>
                <a:latin typeface="+mn-lt"/>
              </a:rPr>
              <a:t>, pode ser </a:t>
            </a:r>
            <a:r>
              <a:rPr lang="pt-PT" dirty="0">
                <a:latin typeface="+mn-lt"/>
              </a:rPr>
              <a:t>destruído </a:t>
            </a:r>
            <a:r>
              <a:rPr lang="pt-PT" sz="1800" b="0" dirty="0">
                <a:solidFill>
                  <a:schemeClr val="tx1"/>
                </a:solidFill>
                <a:latin typeface="+mn-lt"/>
              </a:rPr>
              <a:t>em minutos…</a:t>
            </a:r>
          </a:p>
        </p:txBody>
      </p:sp>
    </p:spTree>
    <p:extLst>
      <p:ext uri="{BB962C8B-B14F-4D97-AF65-F5344CB8AC3E}">
        <p14:creationId xmlns:p14="http://schemas.microsoft.com/office/powerpoint/2010/main" val="1163742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mada oval 5"/>
          <p:cNvSpPr/>
          <p:nvPr/>
        </p:nvSpPr>
        <p:spPr>
          <a:xfrm>
            <a:off x="3013688" y="332656"/>
            <a:ext cx="5950800" cy="2520280"/>
          </a:xfrm>
          <a:prstGeom prst="wedgeEllipseCallout">
            <a:avLst>
              <a:gd name="adj1" fmla="val -60121"/>
              <a:gd name="adj2" fmla="val 67934"/>
            </a:avLst>
          </a:prstGeom>
          <a:solidFill>
            <a:srgbClr val="E6B60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4000" dirty="0">
                <a:solidFill>
                  <a:schemeClr val="bg1"/>
                </a:solidFill>
                <a:latin typeface="+mj-lt"/>
              </a:rPr>
              <a:t>Tenho uma história para contar </a:t>
            </a:r>
            <a:r>
              <a:rPr lang="pt-PT" sz="6600" b="1" dirty="0">
                <a:solidFill>
                  <a:srgbClr val="8B8321"/>
                </a:solidFill>
                <a:latin typeface="Curlz MT" panose="04040404050702020202" pitchFamily="82" charset="0"/>
              </a:rPr>
              <a:t>!</a:t>
            </a:r>
            <a:endParaRPr lang="pt-PT" sz="4000" b="1" dirty="0">
              <a:solidFill>
                <a:srgbClr val="8B8321"/>
              </a:solidFill>
              <a:latin typeface="Curlz MT" panose="040404040507020202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mada oval 5"/>
          <p:cNvSpPr/>
          <p:nvPr/>
        </p:nvSpPr>
        <p:spPr>
          <a:xfrm>
            <a:off x="2699792" y="116632"/>
            <a:ext cx="5976664" cy="3096344"/>
          </a:xfrm>
          <a:prstGeom prst="wedgeEllipseCallout">
            <a:avLst>
              <a:gd name="adj1" fmla="val -60121"/>
              <a:gd name="adj2" fmla="val 67934"/>
            </a:avLst>
          </a:prstGeom>
          <a:solidFill>
            <a:srgbClr val="E6B60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4000" dirty="0">
                <a:solidFill>
                  <a:schemeClr val="bg1"/>
                </a:solidFill>
                <a:latin typeface="+mj-lt"/>
              </a:rPr>
              <a:t>Vamos </a:t>
            </a:r>
            <a:r>
              <a:rPr lang="pt-PT" sz="4000" dirty="0" smtClean="0">
                <a:solidFill>
                  <a:schemeClr val="bg1"/>
                </a:solidFill>
                <a:latin typeface="+mj-lt"/>
              </a:rPr>
              <a:t>aprender a brincar</a:t>
            </a:r>
            <a:r>
              <a:rPr lang="pt-PT" sz="6600" b="1" dirty="0" smtClean="0">
                <a:solidFill>
                  <a:srgbClr val="8B8321"/>
                </a:solidFill>
                <a:latin typeface="Curlz MT" panose="04040404050702020202" pitchFamily="82" charset="0"/>
              </a:rPr>
              <a:t>!</a:t>
            </a:r>
            <a:endParaRPr lang="pt-PT" sz="6600" b="1" dirty="0">
              <a:solidFill>
                <a:srgbClr val="8B8321"/>
              </a:solidFill>
              <a:latin typeface="Curlz MT" panose="040404040507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79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0" y="-19050"/>
            <a:ext cx="9144000" cy="495300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4283969" y="6400951"/>
            <a:ext cx="3672408" cy="3490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defPPr>
              <a:defRPr lang="pt-PT"/>
            </a:defPPr>
            <a:lvl1pPr fontAlgn="auto">
              <a:spcBef>
                <a:spcPts val="0"/>
              </a:spcBef>
              <a:spcAft>
                <a:spcPts val="0"/>
              </a:spcAft>
              <a:defRPr sz="1800" b="0">
                <a:latin typeface="+mn-lt"/>
              </a:defRPr>
            </a:lvl1pPr>
          </a:lstStyle>
          <a:p>
            <a:r>
              <a:rPr lang="pt-PT" sz="1600" dirty="0"/>
              <a:t>Descobre mais atividades no site do ICNF</a:t>
            </a:r>
          </a:p>
        </p:txBody>
      </p:sp>
      <p:sp>
        <p:nvSpPr>
          <p:cNvPr id="7" name="Oval 6">
            <a:hlinkClick r:id="rId2" tooltip="Material sensibilização"/>
          </p:cNvPr>
          <p:cNvSpPr/>
          <p:nvPr/>
        </p:nvSpPr>
        <p:spPr>
          <a:xfrm>
            <a:off x="8011680" y="6160364"/>
            <a:ext cx="648072" cy="653012"/>
          </a:xfrm>
          <a:prstGeom prst="ellipse">
            <a:avLst/>
          </a:prstGeom>
          <a:solidFill>
            <a:srgbClr val="B0AC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t-PT" sz="1400" dirty="0" smtClean="0"/>
              <a:t>Aqui</a:t>
            </a:r>
            <a:endParaRPr lang="pt-PT" sz="1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323528" y="5205142"/>
            <a:ext cx="3095575" cy="349027"/>
          </a:xfrm>
          <a:prstGeom prst="rect">
            <a:avLst/>
          </a:prstGeom>
          <a:noFill/>
          <a:ln w="19050">
            <a:noFill/>
            <a:prstDash val="sysDot"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100" dirty="0" smtClean="0">
                <a:latin typeface="+mn-lt"/>
              </a:rPr>
              <a:t>Fonte: Caderno da floresta, ICNF</a:t>
            </a:r>
            <a:endParaRPr lang="pt-PT" sz="1100" dirty="0">
              <a:latin typeface="+mn-lt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327051" y="915877"/>
            <a:ext cx="5903912" cy="3524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defPPr>
              <a:defRPr lang="pt-PT"/>
            </a:defPPr>
            <a:lvl1pPr>
              <a:defRPr sz="24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800" b="0" dirty="0" smtClean="0">
                <a:solidFill>
                  <a:schemeClr val="tx1"/>
                </a:solidFill>
                <a:latin typeface="+mn-lt"/>
              </a:rPr>
              <a:t>Estiveste com atenção? Já deves ser capaz de ordenar.</a:t>
            </a:r>
            <a:endParaRPr lang="pt-PT" sz="1800" b="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56" y="1628800"/>
            <a:ext cx="8964488" cy="3576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46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0" y="-19050"/>
            <a:ext cx="9144000" cy="495300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2" y="987885"/>
            <a:ext cx="8002325" cy="532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283969" y="6261875"/>
            <a:ext cx="3672408" cy="3490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defPPr>
              <a:defRPr lang="pt-PT"/>
            </a:defPPr>
            <a:lvl1pPr fontAlgn="auto">
              <a:spcBef>
                <a:spcPts val="0"/>
              </a:spcBef>
              <a:spcAft>
                <a:spcPts val="0"/>
              </a:spcAft>
              <a:defRPr sz="1800" b="0">
                <a:latin typeface="+mn-lt"/>
              </a:defRPr>
            </a:lvl1pPr>
          </a:lstStyle>
          <a:p>
            <a:r>
              <a:rPr lang="pt-PT" sz="1600" dirty="0"/>
              <a:t>Descobre mais atividades no site do ICNF</a:t>
            </a:r>
          </a:p>
        </p:txBody>
      </p:sp>
      <p:sp>
        <p:nvSpPr>
          <p:cNvPr id="7" name="Oval 6">
            <a:hlinkClick r:id="rId3" tooltip="Material sensibilização"/>
          </p:cNvPr>
          <p:cNvSpPr/>
          <p:nvPr/>
        </p:nvSpPr>
        <p:spPr>
          <a:xfrm>
            <a:off x="8011680" y="6021288"/>
            <a:ext cx="648072" cy="653012"/>
          </a:xfrm>
          <a:prstGeom prst="ellipse">
            <a:avLst/>
          </a:prstGeom>
          <a:solidFill>
            <a:srgbClr val="B0AC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t-PT" sz="1400" dirty="0" smtClean="0"/>
              <a:t>Aqui</a:t>
            </a:r>
            <a:endParaRPr lang="pt-PT" sz="1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899592" y="6108533"/>
            <a:ext cx="3095575" cy="349027"/>
          </a:xfrm>
          <a:prstGeom prst="rect">
            <a:avLst/>
          </a:prstGeom>
          <a:noFill/>
          <a:ln w="19050">
            <a:noFill/>
            <a:prstDash val="sysDot"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100" dirty="0" smtClean="0">
                <a:latin typeface="+mn-lt"/>
              </a:rPr>
              <a:t>Fonte: Passatempo na floresta, ICNF</a:t>
            </a:r>
            <a:endParaRPr lang="pt-PT" sz="1100" dirty="0">
              <a:latin typeface="+mn-lt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755576" y="563452"/>
            <a:ext cx="3528393" cy="3524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defPPr>
              <a:defRPr lang="pt-PT"/>
            </a:defPPr>
            <a:lvl1pPr>
              <a:defRPr sz="24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800" b="0" dirty="0" smtClean="0">
                <a:solidFill>
                  <a:schemeClr val="tx1"/>
                </a:solidFill>
                <a:latin typeface="+mn-lt"/>
              </a:rPr>
              <a:t>Tens boa memória?</a:t>
            </a:r>
            <a:endParaRPr lang="pt-PT" sz="1800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469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8022751" cy="569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ângulo 1"/>
          <p:cNvSpPr/>
          <p:nvPr/>
        </p:nvSpPr>
        <p:spPr>
          <a:xfrm>
            <a:off x="0" y="-19050"/>
            <a:ext cx="9144000" cy="495300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899592" y="6108533"/>
            <a:ext cx="3095575" cy="349027"/>
          </a:xfrm>
          <a:prstGeom prst="rect">
            <a:avLst/>
          </a:prstGeom>
          <a:noFill/>
          <a:ln w="19050">
            <a:noFill/>
            <a:prstDash val="sysDot"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100" dirty="0" smtClean="0">
                <a:latin typeface="+mn-lt"/>
              </a:rPr>
              <a:t>Fonte: Passatempo na floresta, ICNF</a:t>
            </a:r>
            <a:endParaRPr lang="pt-PT" sz="1100" dirty="0">
              <a:latin typeface="+mn-lt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283969" y="6400951"/>
            <a:ext cx="3672408" cy="3490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defPPr>
              <a:defRPr lang="pt-PT"/>
            </a:defPPr>
            <a:lvl1pPr fontAlgn="auto">
              <a:spcBef>
                <a:spcPts val="0"/>
              </a:spcBef>
              <a:spcAft>
                <a:spcPts val="0"/>
              </a:spcAft>
              <a:defRPr sz="1800" b="0">
                <a:latin typeface="+mn-lt"/>
              </a:defRPr>
            </a:lvl1pPr>
          </a:lstStyle>
          <a:p>
            <a:r>
              <a:rPr lang="pt-PT" sz="1600" dirty="0"/>
              <a:t>Descobre mais atividades no site do ICNF</a:t>
            </a:r>
          </a:p>
        </p:txBody>
      </p:sp>
      <p:sp>
        <p:nvSpPr>
          <p:cNvPr id="3" name="Oval 2">
            <a:hlinkClick r:id="rId3" tooltip="Material sensibilização"/>
          </p:cNvPr>
          <p:cNvSpPr/>
          <p:nvPr/>
        </p:nvSpPr>
        <p:spPr>
          <a:xfrm>
            <a:off x="8011680" y="6160364"/>
            <a:ext cx="648072" cy="653012"/>
          </a:xfrm>
          <a:prstGeom prst="ellipse">
            <a:avLst/>
          </a:prstGeom>
          <a:solidFill>
            <a:srgbClr val="B0AC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t-PT" sz="1400" dirty="0" smtClean="0"/>
              <a:t>Aqui</a:t>
            </a:r>
            <a:endParaRPr lang="pt-P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0" y="-19050"/>
            <a:ext cx="9144000" cy="495300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4283969" y="6400951"/>
            <a:ext cx="3672408" cy="3490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defPPr>
              <a:defRPr lang="pt-PT"/>
            </a:defPPr>
            <a:lvl1pPr fontAlgn="auto">
              <a:spcBef>
                <a:spcPts val="0"/>
              </a:spcBef>
              <a:spcAft>
                <a:spcPts val="0"/>
              </a:spcAft>
              <a:defRPr sz="1800" b="0">
                <a:latin typeface="+mn-lt"/>
              </a:defRPr>
            </a:lvl1pPr>
          </a:lstStyle>
          <a:p>
            <a:r>
              <a:rPr lang="pt-PT" sz="1600" dirty="0"/>
              <a:t>Descobre mais atividades no site do ICNF</a:t>
            </a:r>
          </a:p>
        </p:txBody>
      </p:sp>
      <p:sp>
        <p:nvSpPr>
          <p:cNvPr id="3" name="Oval 2">
            <a:hlinkClick r:id="rId2" tooltip="Material sensibilização"/>
          </p:cNvPr>
          <p:cNvSpPr/>
          <p:nvPr/>
        </p:nvSpPr>
        <p:spPr>
          <a:xfrm>
            <a:off x="8011680" y="6160364"/>
            <a:ext cx="648072" cy="653012"/>
          </a:xfrm>
          <a:prstGeom prst="ellipse">
            <a:avLst/>
          </a:prstGeom>
          <a:solidFill>
            <a:srgbClr val="B0AC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t-PT" sz="1400" dirty="0" smtClean="0"/>
              <a:t>Aqui</a:t>
            </a:r>
            <a:endParaRPr lang="pt-PT" sz="1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74"/>
          <a:stretch/>
        </p:blipFill>
        <p:spPr bwMode="auto">
          <a:xfrm>
            <a:off x="251520" y="1017030"/>
            <a:ext cx="8354876" cy="514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755576" y="563452"/>
            <a:ext cx="7850820" cy="3524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>
            <a:defPPr>
              <a:defRPr lang="pt-PT"/>
            </a:defPPr>
            <a:lvl1pPr>
              <a:defRPr sz="2400" b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1800" b="0" dirty="0" smtClean="0">
                <a:solidFill>
                  <a:schemeClr val="tx1"/>
                </a:solidFill>
                <a:latin typeface="+mn-lt"/>
              </a:rPr>
              <a:t>Identifica os comportamentos corretos e incorretos.</a:t>
            </a:r>
            <a:endParaRPr lang="pt-PT" sz="1800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501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0" y="0"/>
            <a:ext cx="9144000" cy="602773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/>
          </a:p>
        </p:txBody>
      </p:sp>
      <p:sp>
        <p:nvSpPr>
          <p:cNvPr id="5" name="CaixaDeTexto 4"/>
          <p:cNvSpPr txBox="1"/>
          <p:nvPr/>
        </p:nvSpPr>
        <p:spPr>
          <a:xfrm>
            <a:off x="304800" y="2492375"/>
            <a:ext cx="8785225" cy="2893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pt-PT" sz="2400" b="1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endParaRPr lang="pt-PT" sz="2400" b="1" dirty="0">
              <a:solidFill>
                <a:schemeClr val="bg1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pt-PT" sz="2400" b="1" dirty="0">
                <a:solidFill>
                  <a:schemeClr val="bg1"/>
                </a:solidFill>
                <a:latin typeface="+mn-lt"/>
              </a:rPr>
              <a:t>Material de Apoio: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pt-PT" sz="2400" dirty="0">
                <a:solidFill>
                  <a:schemeClr val="bg1"/>
                </a:solidFill>
                <a:latin typeface="+mn-lt"/>
              </a:rPr>
              <a:t>- Caderno da floresta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pt-PT" sz="2400" dirty="0">
                <a:solidFill>
                  <a:schemeClr val="bg1"/>
                </a:solidFill>
                <a:latin typeface="+mn-lt"/>
              </a:rPr>
              <a:t>- Floresta, muito mais que árvores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endParaRPr lang="pt-PT" sz="1600" dirty="0">
              <a:solidFill>
                <a:schemeClr val="bg1"/>
              </a:solidFill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pt-PT" sz="1600" dirty="0">
                <a:solidFill>
                  <a:schemeClr val="bg1"/>
                </a:solidFill>
                <a:latin typeface="+mn-lt"/>
              </a:rPr>
              <a:t>Consulte </a:t>
            </a:r>
            <a:r>
              <a:rPr lang="pt-PT" sz="1600" dirty="0" smtClean="0">
                <a:solidFill>
                  <a:schemeClr val="bg1"/>
                </a:solidFill>
                <a:latin typeface="+mn-lt"/>
              </a:rPr>
              <a:t>                os </a:t>
            </a:r>
            <a:r>
              <a:rPr lang="pt-PT" sz="1600" dirty="0">
                <a:solidFill>
                  <a:schemeClr val="bg1"/>
                </a:solidFill>
                <a:latin typeface="+mn-lt"/>
              </a:rPr>
              <a:t>documentos: </a:t>
            </a:r>
          </a:p>
        </p:txBody>
      </p:sp>
      <p:pic>
        <p:nvPicPr>
          <p:cNvPr id="40963" name="Imagem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6196013"/>
            <a:ext cx="14049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CaixaDeTexto 6"/>
          <p:cNvSpPr txBox="1">
            <a:spLocks noChangeArrowheads="1"/>
          </p:cNvSpPr>
          <p:nvPr/>
        </p:nvSpPr>
        <p:spPr bwMode="auto">
          <a:xfrm>
            <a:off x="207963" y="266700"/>
            <a:ext cx="8612187" cy="212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6600" b="1">
                <a:solidFill>
                  <a:srgbClr val="CCCC00"/>
                </a:solidFill>
                <a:latin typeface="Calibri" pitchFamily="34" charset="0"/>
                <a:ea typeface="Kozuka Mincho Pr6N H"/>
                <a:cs typeface="Aharoni"/>
              </a:rPr>
              <a:t>Floresta, </a:t>
            </a:r>
          </a:p>
          <a:p>
            <a:r>
              <a:rPr lang="pt-PT" sz="6600" b="1">
                <a:solidFill>
                  <a:srgbClr val="CCCC00"/>
                </a:solidFill>
                <a:latin typeface="Calibri" pitchFamily="34" charset="0"/>
                <a:ea typeface="Kozuka Mincho Pr6N H"/>
                <a:cs typeface="Aharoni"/>
              </a:rPr>
              <a:t>muito mais que árvores</a:t>
            </a:r>
          </a:p>
        </p:txBody>
      </p:sp>
      <p:pic>
        <p:nvPicPr>
          <p:cNvPr id="40965" name="Picture 2" descr="QRCod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1725" y="4443413"/>
            <a:ext cx="1438275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Imagem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75538" y="4462463"/>
            <a:ext cx="1404937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>
            <a:hlinkClick r:id="rId5" tooltip="Material sensibilização"/>
          </p:cNvPr>
          <p:cNvSpPr/>
          <p:nvPr/>
        </p:nvSpPr>
        <p:spPr>
          <a:xfrm>
            <a:off x="1187624" y="4838425"/>
            <a:ext cx="648072" cy="653012"/>
          </a:xfrm>
          <a:prstGeom prst="ellipse">
            <a:avLst/>
          </a:prstGeom>
          <a:solidFill>
            <a:srgbClr val="B0AC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r>
              <a:rPr lang="pt-PT" sz="1400" dirty="0" smtClean="0"/>
              <a:t>Aqui</a:t>
            </a:r>
            <a:endParaRPr lang="pt-PT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7" descr="C:\Users\ivasco\AppData\Local\Microsoft\Windows\Temporary Internet Files\Content.IE5\472VU4IR\MC900432569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5050" y="2792413"/>
            <a:ext cx="3290888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5175250" y="3144838"/>
            <a:ext cx="2574925" cy="2574925"/>
          </a:xfrm>
          <a:prstGeom prst="ellipse">
            <a:avLst/>
          </a:prstGeom>
          <a:solidFill>
            <a:srgbClr val="292929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dirty="0"/>
          </a:p>
        </p:txBody>
      </p:sp>
      <p:sp>
        <p:nvSpPr>
          <p:cNvPr id="2" name="Rectângulo 1"/>
          <p:cNvSpPr/>
          <p:nvPr/>
        </p:nvSpPr>
        <p:spPr>
          <a:xfrm>
            <a:off x="0" y="-19050"/>
            <a:ext cx="9144000" cy="495300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sp>
        <p:nvSpPr>
          <p:cNvPr id="17412" name="CaixaDeTexto 8"/>
          <p:cNvSpPr txBox="1">
            <a:spLocks noChangeArrowheads="1"/>
          </p:cNvSpPr>
          <p:nvPr/>
        </p:nvSpPr>
        <p:spPr bwMode="auto">
          <a:xfrm>
            <a:off x="323528" y="1825625"/>
            <a:ext cx="4376737" cy="302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dirty="0" smtClean="0">
                <a:latin typeface="Calibri" pitchFamily="34" charset="0"/>
              </a:rPr>
              <a:t>Pensa-se que há </a:t>
            </a:r>
            <a:r>
              <a:rPr lang="pt-PT" sz="2400" b="1" dirty="0" smtClean="0">
                <a:solidFill>
                  <a:srgbClr val="B0AC00"/>
                </a:solidFill>
                <a:latin typeface="Calibri" pitchFamily="34" charset="0"/>
              </a:rPr>
              <a:t>65 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milhões de anos</a:t>
            </a:r>
            <a:r>
              <a:rPr lang="pt-PT" dirty="0">
                <a:latin typeface="Calibri" pitchFamily="34" charset="0"/>
              </a:rPr>
              <a:t>, </a:t>
            </a:r>
            <a:r>
              <a:rPr lang="pt-PT" dirty="0" smtClean="0">
                <a:latin typeface="Calibri" pitchFamily="34" charset="0"/>
              </a:rPr>
              <a:t>com </a:t>
            </a:r>
            <a:r>
              <a:rPr lang="pt-PT" dirty="0">
                <a:latin typeface="Calibri" pitchFamily="34" charset="0"/>
              </a:rPr>
              <a:t>a queda de um </a:t>
            </a:r>
            <a:r>
              <a:rPr lang="pt-PT" dirty="0" err="1">
                <a:latin typeface="Calibri" pitchFamily="34" charset="0"/>
              </a:rPr>
              <a:t>asteróide</a:t>
            </a:r>
            <a:r>
              <a:rPr lang="pt-PT" dirty="0">
                <a:latin typeface="Calibri" pitchFamily="34" charset="0"/>
              </a:rPr>
              <a:t>, </a:t>
            </a:r>
            <a:r>
              <a:rPr lang="pt-PT" dirty="0" smtClean="0">
                <a:latin typeface="Calibri" pitchFamily="34" charset="0"/>
              </a:rPr>
              <a:t>           formou-se </a:t>
            </a:r>
            <a:r>
              <a:rPr lang="pt-PT" dirty="0">
                <a:latin typeface="Calibri" pitchFamily="34" charset="0"/>
              </a:rPr>
              <a:t>uma nuvem de pó </a:t>
            </a:r>
            <a:r>
              <a:rPr lang="pt-PT" dirty="0" smtClean="0">
                <a:latin typeface="Calibri" pitchFamily="34" charset="0"/>
              </a:rPr>
              <a:t>                    que </a:t>
            </a:r>
            <a:r>
              <a:rPr lang="pt-PT" dirty="0">
                <a:latin typeface="Calibri" pitchFamily="34" charset="0"/>
              </a:rPr>
              <a:t>cobriu a Terra e não deixava </a:t>
            </a:r>
            <a:r>
              <a:rPr lang="pt-PT" dirty="0" smtClean="0">
                <a:latin typeface="Calibri" pitchFamily="34" charset="0"/>
              </a:rPr>
              <a:t>           passar </a:t>
            </a:r>
            <a:r>
              <a:rPr lang="pt-PT" dirty="0">
                <a:latin typeface="Calibri" pitchFamily="34" charset="0"/>
              </a:rPr>
              <a:t>a luz do </a:t>
            </a:r>
            <a:r>
              <a:rPr lang="pt-PT" dirty="0" smtClean="0">
                <a:latin typeface="Calibri" pitchFamily="34" charset="0"/>
              </a:rPr>
              <a:t>Sol</a:t>
            </a:r>
            <a:r>
              <a:rPr lang="pt-PT" dirty="0">
                <a:latin typeface="Calibri" pitchFamily="34" charset="0"/>
              </a:rPr>
              <a:t>.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dirty="0" smtClean="0">
                <a:latin typeface="Calibri" pitchFamily="34" charset="0"/>
              </a:rPr>
              <a:t>Este </a:t>
            </a:r>
            <a:r>
              <a:rPr lang="pt-PT" dirty="0">
                <a:latin typeface="Calibri" pitchFamily="34" charset="0"/>
              </a:rPr>
              <a:t>acontecimento levou </a:t>
            </a:r>
            <a:r>
              <a:rPr lang="pt-PT" dirty="0" smtClean="0">
                <a:latin typeface="Calibri" pitchFamily="34" charset="0"/>
              </a:rPr>
              <a:t>                                 ao </a:t>
            </a:r>
            <a:r>
              <a:rPr lang="pt-PT" dirty="0">
                <a:latin typeface="Calibri" pitchFamily="34" charset="0"/>
              </a:rPr>
              <a:t>desaparecimento de 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florestas</a:t>
            </a:r>
            <a:r>
              <a:rPr lang="pt-PT" dirty="0">
                <a:latin typeface="Calibri" pitchFamily="34" charset="0"/>
              </a:rPr>
              <a:t>, </a:t>
            </a:r>
            <a:r>
              <a:rPr lang="pt-PT" dirty="0" smtClean="0">
                <a:latin typeface="Calibri" pitchFamily="34" charset="0"/>
              </a:rPr>
              <a:t>       dos </a:t>
            </a:r>
            <a:r>
              <a:rPr lang="pt-PT" sz="2400" b="1" dirty="0" smtClean="0">
                <a:solidFill>
                  <a:srgbClr val="B0AC00"/>
                </a:solidFill>
                <a:latin typeface="Calibri" pitchFamily="34" charset="0"/>
              </a:rPr>
              <a:t>dinossauros                                </a:t>
            </a:r>
            <a:r>
              <a:rPr lang="pt-PT" dirty="0" smtClean="0">
                <a:latin typeface="Calibri" pitchFamily="34" charset="0"/>
              </a:rPr>
              <a:t> </a:t>
            </a:r>
            <a:r>
              <a:rPr lang="pt-PT" dirty="0">
                <a:latin typeface="Calibri" pitchFamily="34" charset="0"/>
              </a:rPr>
              <a:t>e de outros 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seres vivos</a:t>
            </a:r>
            <a:r>
              <a:rPr lang="pt-PT" dirty="0">
                <a:latin typeface="Calibri" pitchFamily="34" charset="0"/>
              </a:rPr>
              <a:t>.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468313" y="847725"/>
            <a:ext cx="7597775" cy="6143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/>
          <a:p>
            <a:pPr>
              <a:defRPr/>
            </a:pPr>
            <a:r>
              <a:rPr lang="pt-PT" sz="2400" b="1">
                <a:solidFill>
                  <a:srgbClr val="31859C"/>
                </a:solidFill>
                <a:latin typeface="Calibri" pitchFamily="34" charset="0"/>
              </a:rPr>
              <a:t>Há muito, muito tempo atrás… </a:t>
            </a:r>
          </a:p>
        </p:txBody>
      </p:sp>
      <p:pic>
        <p:nvPicPr>
          <p:cNvPr id="2051" name="Picture 3" descr="C:\Users\ivasco\AppData\Local\Microsoft\Windows\Temporary Internet Files\Content.IE5\9G87HCU6\MC900432591[1]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 flipH="1">
            <a:off x="3707904" y="2192496"/>
            <a:ext cx="3468638" cy="2009318"/>
          </a:xfrm>
          <a:prstGeom prst="rect">
            <a:avLst/>
          </a:prstGeom>
          <a:noFill/>
          <a:extLst/>
        </p:spPr>
      </p:pic>
      <p:pic>
        <p:nvPicPr>
          <p:cNvPr id="17415" name="Picture 3" descr="C:\Users\ines\AppData\Local\Microsoft\Windows\Temporary Internet Files\Content.IE5\WFU1XIC6\MC900432587[1]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5363" y="22479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 descr="C:\Users\ivasco\AppData\Local\Microsoft\Windows\Temporary Internet Files\Content.IE5\9G87HCU6\MC900432591[1]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/>
          </a:blip>
          <a:srcRect/>
          <a:stretch>
            <a:fillRect/>
          </a:stretch>
        </p:blipFill>
        <p:spPr bwMode="auto">
          <a:xfrm>
            <a:off x="6068434" y="1963635"/>
            <a:ext cx="3069521" cy="1778117"/>
          </a:xfrm>
          <a:prstGeom prst="rect">
            <a:avLst/>
          </a:prstGeom>
          <a:noFill/>
          <a:extLst/>
        </p:spPr>
      </p:pic>
      <p:pic>
        <p:nvPicPr>
          <p:cNvPr id="1032" name="Picture 8" descr="C:\Users\ivasco\AppData\Local\Microsoft\Windows\Temporary Internet Files\Content.IE5\OMHL6ZCJ\MC900424604[1].wmf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5364163" y="5127625"/>
            <a:ext cx="1651000" cy="858838"/>
          </a:xfrm>
          <a:prstGeom prst="rect">
            <a:avLst/>
          </a:prstGeom>
          <a:effectLst>
            <a:outerShdw blurRad="88900" dist="254000" dir="2700000" sx="95000" sy="95000" algn="tl" rotWithShape="0">
              <a:prstClr val="black">
                <a:alpha val="30000"/>
              </a:prstClr>
            </a:outerShdw>
          </a:effectLst>
          <a:extLst/>
        </p:spPr>
      </p:pic>
      <p:pic>
        <p:nvPicPr>
          <p:cNvPr id="1033" name="Picture 9" descr="C:\Users\ivasco\AppData\Local\Microsoft\Windows\Temporary Internet Files\Content.IE5\I85ALCCD\MC900424596[1].wmf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3987800"/>
            <a:ext cx="1749425" cy="1987550"/>
          </a:xfrm>
          <a:prstGeom prst="rect">
            <a:avLst/>
          </a:prstGeom>
          <a:effectLst>
            <a:outerShdw blurRad="88900" dist="254000" dir="2700000" sx="95000" sy="95000" algn="tl" rotWithShape="0">
              <a:prstClr val="black">
                <a:alpha val="30000"/>
              </a:prstClr>
            </a:outerShdw>
          </a:effectLst>
          <a:extLst/>
        </p:spPr>
      </p:pic>
      <p:pic>
        <p:nvPicPr>
          <p:cNvPr id="1034" name="Picture 10" descr="C:\Users\ivasco\AppData\Local\Microsoft\Windows\Temporary Internet Files\Content.IE5\URDI7H3W\MC900424600[1].wmf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7239000" y="4467225"/>
            <a:ext cx="190500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CaixaDeTexto 8"/>
          <p:cNvSpPr txBox="1">
            <a:spLocks noChangeArrowheads="1"/>
          </p:cNvSpPr>
          <p:nvPr/>
        </p:nvSpPr>
        <p:spPr bwMode="auto">
          <a:xfrm>
            <a:off x="395288" y="115888"/>
            <a:ext cx="6119812" cy="510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dirty="0">
                <a:latin typeface="Calibri" pitchFamily="34" charset="0"/>
              </a:rPr>
              <a:t>Há 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5 milhões de anos</a:t>
            </a:r>
            <a:r>
              <a:rPr lang="pt-PT" dirty="0">
                <a:latin typeface="Calibri" pitchFamily="34" charset="0"/>
              </a:rPr>
              <a:t>, no sul da Europa, o clima </a:t>
            </a:r>
            <a:r>
              <a:rPr lang="pt-PT" dirty="0" smtClean="0">
                <a:latin typeface="Calibri" pitchFamily="34" charset="0"/>
              </a:rPr>
              <a:t>   tornou-se </a:t>
            </a:r>
            <a:r>
              <a:rPr lang="pt-PT" dirty="0">
                <a:latin typeface="Calibri" pitchFamily="34" charset="0"/>
              </a:rPr>
              <a:t>quente e húmido, quase tropical</a:t>
            </a:r>
            <a:r>
              <a:rPr lang="pt-PT" dirty="0" smtClean="0">
                <a:latin typeface="Calibri" pitchFamily="34" charset="0"/>
              </a:rPr>
              <a:t>.                                </a:t>
            </a:r>
            <a:r>
              <a:rPr lang="pt-PT" dirty="0">
                <a:latin typeface="Calibri" pitchFamily="34" charset="0"/>
              </a:rPr>
              <a:t>O tipo de floresta </a:t>
            </a:r>
            <a:r>
              <a:rPr lang="pt-PT" dirty="0" smtClean="0">
                <a:latin typeface="Calibri" pitchFamily="34" charset="0"/>
              </a:rPr>
              <a:t>existente era </a:t>
            </a:r>
            <a:r>
              <a:rPr lang="pt-PT" dirty="0">
                <a:latin typeface="Calibri" pitchFamily="34" charset="0"/>
              </a:rPr>
              <a:t>a 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Laurissilva </a:t>
            </a:r>
            <a:r>
              <a:rPr lang="pt-PT" dirty="0">
                <a:latin typeface="Calibri" pitchFamily="34" charset="0"/>
              </a:rPr>
              <a:t>(árvores com folhas </a:t>
            </a:r>
            <a:r>
              <a:rPr lang="pt-PT" dirty="0" smtClean="0">
                <a:latin typeface="Calibri" pitchFamily="34" charset="0"/>
              </a:rPr>
              <a:t>parecidas às do </a:t>
            </a:r>
            <a:r>
              <a:rPr lang="pt-PT" dirty="0">
                <a:latin typeface="Calibri" pitchFamily="34" charset="0"/>
              </a:rPr>
              <a:t>loureiro).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dirty="0">
                <a:latin typeface="Calibri" pitchFamily="34" charset="0"/>
              </a:rPr>
              <a:t>Há 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20 mil </a:t>
            </a:r>
            <a:r>
              <a:rPr lang="pt-PT" sz="2400" b="1" dirty="0" smtClean="0">
                <a:solidFill>
                  <a:srgbClr val="B0AC00"/>
                </a:solidFill>
                <a:latin typeface="Calibri" pitchFamily="34" charset="0"/>
              </a:rPr>
              <a:t>anos</a:t>
            </a:r>
            <a:r>
              <a:rPr lang="pt-PT" dirty="0">
                <a:latin typeface="Calibri" pitchFamily="34" charset="0"/>
              </a:rPr>
              <a:t>,</a:t>
            </a:r>
            <a:r>
              <a:rPr lang="pt-PT" sz="2400" b="1" dirty="0" smtClean="0">
                <a:solidFill>
                  <a:srgbClr val="B0AC00"/>
                </a:solidFill>
                <a:latin typeface="Calibri" pitchFamily="34" charset="0"/>
              </a:rPr>
              <a:t> </a:t>
            </a:r>
            <a:r>
              <a:rPr lang="pt-PT" dirty="0">
                <a:latin typeface="Calibri" pitchFamily="34" charset="0"/>
              </a:rPr>
              <a:t>durante a </a:t>
            </a:r>
            <a:r>
              <a:rPr lang="pt-PT" sz="2400" b="1" dirty="0" smtClean="0">
                <a:solidFill>
                  <a:srgbClr val="B0AC00"/>
                </a:solidFill>
                <a:latin typeface="Calibri" pitchFamily="34" charset="0"/>
              </a:rPr>
              <a:t>Idade do Gelo</a:t>
            </a:r>
            <a:r>
              <a:rPr lang="pt-PT" dirty="0" smtClean="0">
                <a:latin typeface="Calibri" pitchFamily="34" charset="0"/>
              </a:rPr>
              <a:t>,                </a:t>
            </a:r>
            <a:r>
              <a:rPr lang="pt-PT" sz="2400" b="1" dirty="0" smtClean="0">
                <a:solidFill>
                  <a:srgbClr val="B0AC00"/>
                </a:solidFill>
                <a:latin typeface="Calibri" pitchFamily="34" charset="0"/>
              </a:rPr>
              <a:t> </a:t>
            </a:r>
            <a:r>
              <a:rPr lang="pt-PT" dirty="0">
                <a:latin typeface="Calibri" pitchFamily="34" charset="0"/>
              </a:rPr>
              <a:t>esta vegetação desapareceu da Europa Continental. 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dirty="0">
                <a:latin typeface="Calibri" pitchFamily="34" charset="0"/>
              </a:rPr>
              <a:t>Hoje sobrevive apenas nalgumas ilhas, como é o caso </a:t>
            </a:r>
            <a:r>
              <a:rPr lang="pt-PT" dirty="0" smtClean="0">
                <a:latin typeface="Calibri" pitchFamily="34" charset="0"/>
              </a:rPr>
              <a:t>             da 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ilha da Madeira</a:t>
            </a:r>
            <a:r>
              <a:rPr lang="pt-PT" dirty="0">
                <a:latin typeface="Calibri" pitchFamily="34" charset="0"/>
              </a:rPr>
              <a:t>. 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>
              <a:latin typeface="Calibri" pitchFamily="34" charset="0"/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0" y="-19050"/>
            <a:ext cx="9144000" cy="495300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pic>
        <p:nvPicPr>
          <p:cNvPr id="1026" name="Picture 2" descr="E:\04_FOTOS\joao_pinho_confidenc\Mad_selec\Perímetros Flor\DSC_00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4076700"/>
            <a:ext cx="4024313" cy="26765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027" name="Picture 3" descr="E:\04_FOTOS\joao_pinho_confidenc\Mad_selec\Espécies\flor_laurissilva\eup_pis_rit_mad_10_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1125538"/>
            <a:ext cx="2139950" cy="32178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cxnSp>
        <p:nvCxnSpPr>
          <p:cNvPr id="8" name="Conexão recta 7"/>
          <p:cNvCxnSpPr/>
          <p:nvPr/>
        </p:nvCxnSpPr>
        <p:spPr>
          <a:xfrm>
            <a:off x="0" y="2349500"/>
            <a:ext cx="5364163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o 3"/>
          <p:cNvGrpSpPr/>
          <p:nvPr/>
        </p:nvGrpSpPr>
        <p:grpSpPr>
          <a:xfrm>
            <a:off x="-1588" y="4395788"/>
            <a:ext cx="4141788" cy="2465387"/>
            <a:chOff x="-1588" y="4395788"/>
            <a:chExt cx="4141788" cy="2465387"/>
          </a:xfrm>
        </p:grpSpPr>
        <p:pic>
          <p:nvPicPr>
            <p:cNvPr id="19457" name="Imagem 2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588" y="4395788"/>
              <a:ext cx="4141788" cy="24653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 descr="http://perlbal.hi-pi.com/blog-images/493550/gd/1257443576/Home-Cinema-A-Idade-do-Gelo-3.jpg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50" y="6666614"/>
              <a:ext cx="1340891" cy="1670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ângulo 1"/>
          <p:cNvSpPr/>
          <p:nvPr/>
        </p:nvSpPr>
        <p:spPr>
          <a:xfrm>
            <a:off x="0" y="-19050"/>
            <a:ext cx="9144000" cy="495300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sp>
        <p:nvSpPr>
          <p:cNvPr id="20482" name="CaixaDeTexto 8"/>
          <p:cNvSpPr txBox="1">
            <a:spLocks noChangeArrowheads="1"/>
          </p:cNvSpPr>
          <p:nvPr/>
        </p:nvSpPr>
        <p:spPr bwMode="auto">
          <a:xfrm>
            <a:off x="439738" y="1052513"/>
            <a:ext cx="816451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dirty="0">
                <a:latin typeface="Calibri" pitchFamily="34" charset="0"/>
              </a:rPr>
              <a:t>Há 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10 mil anos</a:t>
            </a:r>
            <a:r>
              <a:rPr lang="pt-PT" dirty="0">
                <a:latin typeface="Calibri" pitchFamily="34" charset="0"/>
              </a:rPr>
              <a:t>, </a:t>
            </a:r>
            <a:r>
              <a:rPr lang="pt-PT" dirty="0" smtClean="0">
                <a:latin typeface="Calibri" pitchFamily="34" charset="0"/>
              </a:rPr>
              <a:t>após o degelo, começou </a:t>
            </a:r>
            <a:r>
              <a:rPr lang="pt-PT" dirty="0">
                <a:latin typeface="Calibri" pitchFamily="34" charset="0"/>
              </a:rPr>
              <a:t>o desenvolvimento da </a:t>
            </a:r>
            <a:r>
              <a:rPr lang="pt-PT" dirty="0" smtClean="0">
                <a:latin typeface="Calibri" pitchFamily="34" charset="0"/>
              </a:rPr>
              <a:t>floresta             </a:t>
            </a:r>
            <a:r>
              <a:rPr lang="pt-PT" dirty="0">
                <a:latin typeface="Calibri" pitchFamily="34" charset="0"/>
              </a:rPr>
              <a:t>que conhecemos hoje. 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dirty="0">
                <a:latin typeface="Calibri" pitchFamily="34" charset="0"/>
              </a:rPr>
              <a:t>A nossa floresta autóctone era constituída por: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sz="2400" b="1" dirty="0">
                <a:solidFill>
                  <a:srgbClr val="CCCC00"/>
                </a:solidFill>
                <a:latin typeface="Calibri" pitchFamily="34" charset="0"/>
              </a:rPr>
              <a:t>1</a:t>
            </a:r>
            <a:r>
              <a:rPr lang="pt-PT" dirty="0">
                <a:latin typeface="Calibri" pitchFamily="34" charset="0"/>
              </a:rPr>
              <a:t> - bosques de </a:t>
            </a:r>
            <a:r>
              <a:rPr lang="pt-PT" sz="2400" b="1" dirty="0">
                <a:solidFill>
                  <a:srgbClr val="31859C"/>
                </a:solidFill>
                <a:latin typeface="Calibri" pitchFamily="34" charset="0"/>
              </a:rPr>
              <a:t>carvalhos</a:t>
            </a:r>
            <a:r>
              <a:rPr lang="pt-PT" dirty="0">
                <a:solidFill>
                  <a:srgbClr val="31859C"/>
                </a:solidFill>
                <a:latin typeface="Calibri" pitchFamily="34" charset="0"/>
              </a:rPr>
              <a:t> </a:t>
            </a:r>
            <a:r>
              <a:rPr lang="pt-PT" dirty="0">
                <a:latin typeface="Calibri" pitchFamily="34" charset="0"/>
              </a:rPr>
              <a:t>no </a:t>
            </a:r>
            <a:r>
              <a:rPr lang="pt-PT" dirty="0" smtClean="0">
                <a:latin typeface="Calibri" pitchFamily="34" charset="0"/>
              </a:rPr>
              <a:t>Norte e Centro do país; </a:t>
            </a:r>
            <a:endParaRPr lang="pt-PT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sz="2400" b="1" dirty="0">
                <a:solidFill>
                  <a:srgbClr val="CCCC00"/>
                </a:solidFill>
                <a:latin typeface="Calibri" pitchFamily="34" charset="0"/>
              </a:rPr>
              <a:t>2</a:t>
            </a:r>
            <a:r>
              <a:rPr lang="pt-PT" dirty="0">
                <a:latin typeface="Calibri" pitchFamily="34" charset="0"/>
              </a:rPr>
              <a:t> - </a:t>
            </a:r>
            <a:r>
              <a:rPr lang="pt-PT" sz="2400" b="1" dirty="0">
                <a:solidFill>
                  <a:srgbClr val="31859C"/>
                </a:solidFill>
                <a:latin typeface="Calibri" pitchFamily="34" charset="0"/>
              </a:rPr>
              <a:t>sobreiros</a:t>
            </a:r>
            <a:r>
              <a:rPr lang="pt-PT" dirty="0">
                <a:solidFill>
                  <a:srgbClr val="31859C"/>
                </a:solidFill>
                <a:latin typeface="Calibri" pitchFamily="34" charset="0"/>
              </a:rPr>
              <a:t> </a:t>
            </a:r>
            <a:r>
              <a:rPr lang="pt-PT" dirty="0">
                <a:latin typeface="Calibri" pitchFamily="34" charset="0"/>
              </a:rPr>
              <a:t>e </a:t>
            </a:r>
            <a:r>
              <a:rPr lang="pt-PT" sz="2400" b="1" dirty="0">
                <a:solidFill>
                  <a:srgbClr val="31859C"/>
                </a:solidFill>
                <a:latin typeface="Calibri" pitchFamily="34" charset="0"/>
              </a:rPr>
              <a:t>azinheiras</a:t>
            </a:r>
            <a:r>
              <a:rPr lang="pt-PT" dirty="0">
                <a:solidFill>
                  <a:srgbClr val="31859C"/>
                </a:solidFill>
                <a:latin typeface="Calibri" pitchFamily="34" charset="0"/>
              </a:rPr>
              <a:t> </a:t>
            </a:r>
            <a:r>
              <a:rPr lang="pt-PT" dirty="0">
                <a:latin typeface="Calibri" pitchFamily="34" charset="0"/>
              </a:rPr>
              <a:t>no </a:t>
            </a:r>
            <a:r>
              <a:rPr lang="pt-PT" dirty="0" smtClean="0">
                <a:latin typeface="Calibri" pitchFamily="34" charset="0"/>
              </a:rPr>
              <a:t>Sul do país;</a:t>
            </a:r>
            <a:endParaRPr lang="pt-PT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sz="2400" b="1" dirty="0">
                <a:solidFill>
                  <a:srgbClr val="CCCC00"/>
                </a:solidFill>
                <a:latin typeface="Calibri" pitchFamily="34" charset="0"/>
              </a:rPr>
              <a:t>3</a:t>
            </a:r>
            <a:r>
              <a:rPr lang="pt-PT" dirty="0">
                <a:latin typeface="Calibri" pitchFamily="34" charset="0"/>
              </a:rPr>
              <a:t> - a </a:t>
            </a:r>
            <a:r>
              <a:rPr lang="pt-PT" sz="2400" b="1" dirty="0">
                <a:solidFill>
                  <a:srgbClr val="31859C"/>
                </a:solidFill>
                <a:latin typeface="Calibri" pitchFamily="34" charset="0"/>
              </a:rPr>
              <a:t>vegetação ripícola </a:t>
            </a:r>
            <a:r>
              <a:rPr lang="pt-PT" dirty="0" smtClean="0">
                <a:latin typeface="Calibri" pitchFamily="34" charset="0"/>
              </a:rPr>
              <a:t>junto </a:t>
            </a:r>
            <a:r>
              <a:rPr lang="pt-PT" dirty="0">
                <a:latin typeface="Calibri" pitchFamily="34" charset="0"/>
              </a:rPr>
              <a:t>aos </a:t>
            </a:r>
            <a:r>
              <a:rPr lang="pt-PT" dirty="0" smtClean="0">
                <a:latin typeface="Calibri" pitchFamily="34" charset="0"/>
              </a:rPr>
              <a:t>rios.</a:t>
            </a:r>
            <a:endParaRPr lang="pt-PT" sz="2400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>
              <a:latin typeface="Calibri" pitchFamily="34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2"/>
          <a:srcRect/>
          <a:stretch/>
        </p:blipFill>
        <p:spPr bwMode="auto">
          <a:xfrm>
            <a:off x="323850" y="4346575"/>
            <a:ext cx="2776538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11" name="Picture 9" descr="Sobreiros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49613" y="4329113"/>
            <a:ext cx="27463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9813" y="4327525"/>
            <a:ext cx="272097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486" name="CaixaDeTexto 4"/>
          <p:cNvSpPr txBox="1">
            <a:spLocks noChangeArrowheads="1"/>
          </p:cNvSpPr>
          <p:nvPr/>
        </p:nvSpPr>
        <p:spPr bwMode="auto">
          <a:xfrm>
            <a:off x="320675" y="4338638"/>
            <a:ext cx="396875" cy="419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400" b="1">
                <a:solidFill>
                  <a:srgbClr val="CCCC00"/>
                </a:solidFill>
                <a:latin typeface="Calibri" pitchFamily="34" charset="0"/>
              </a:rPr>
              <a:t>1</a:t>
            </a:r>
            <a:endParaRPr lang="pt-PT" b="1">
              <a:solidFill>
                <a:srgbClr val="CCCC00"/>
              </a:solidFill>
              <a:latin typeface="Calibri" pitchFamily="34" charset="0"/>
            </a:endParaRPr>
          </a:p>
        </p:txBody>
      </p:sp>
      <p:sp>
        <p:nvSpPr>
          <p:cNvPr id="20487" name="CaixaDeTexto 11"/>
          <p:cNvSpPr txBox="1">
            <a:spLocks noChangeArrowheads="1"/>
          </p:cNvSpPr>
          <p:nvPr/>
        </p:nvSpPr>
        <p:spPr bwMode="auto">
          <a:xfrm>
            <a:off x="3240088" y="4325938"/>
            <a:ext cx="395287" cy="419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400" b="1">
                <a:solidFill>
                  <a:srgbClr val="CCCC00"/>
                </a:solidFill>
                <a:latin typeface="Calibri" pitchFamily="34" charset="0"/>
              </a:rPr>
              <a:t>2</a:t>
            </a:r>
            <a:endParaRPr lang="pt-PT" b="1">
              <a:solidFill>
                <a:srgbClr val="CCCC00"/>
              </a:solidFill>
              <a:latin typeface="Calibri" pitchFamily="34" charset="0"/>
            </a:endParaRPr>
          </a:p>
        </p:txBody>
      </p:sp>
      <p:sp>
        <p:nvSpPr>
          <p:cNvPr id="20488" name="CaixaDeTexto 12"/>
          <p:cNvSpPr txBox="1">
            <a:spLocks noChangeArrowheads="1"/>
          </p:cNvSpPr>
          <p:nvPr/>
        </p:nvSpPr>
        <p:spPr bwMode="auto">
          <a:xfrm>
            <a:off x="6081713" y="4311650"/>
            <a:ext cx="396875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400" b="1">
                <a:solidFill>
                  <a:srgbClr val="CCCC00"/>
                </a:solidFill>
                <a:latin typeface="Calibri" pitchFamily="34" charset="0"/>
              </a:rPr>
              <a:t>3</a:t>
            </a:r>
            <a:endParaRPr lang="pt-PT" b="1">
              <a:solidFill>
                <a:srgbClr val="CCCC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017" y="1800698"/>
            <a:ext cx="3918674" cy="2722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ângulo 1"/>
          <p:cNvSpPr/>
          <p:nvPr/>
        </p:nvSpPr>
        <p:spPr>
          <a:xfrm>
            <a:off x="0" y="-19050"/>
            <a:ext cx="9144000" cy="495300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sp>
        <p:nvSpPr>
          <p:cNvPr id="21506" name="CaixaDeTexto 8"/>
          <p:cNvSpPr txBox="1">
            <a:spLocks noChangeArrowheads="1"/>
          </p:cNvSpPr>
          <p:nvPr/>
        </p:nvSpPr>
        <p:spPr bwMode="auto">
          <a:xfrm>
            <a:off x="439738" y="1052513"/>
            <a:ext cx="8308975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dirty="0">
                <a:latin typeface="Calibri" pitchFamily="34" charset="0"/>
              </a:rPr>
              <a:t>No entanto, com a fixação e crescimento das populações, a floresta foi sendo destruída para criar pastagens e dar espaço à agricultura.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>
              <a:latin typeface="Calibri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1950" y="3789363"/>
            <a:ext cx="2616200" cy="24717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7138" y="2351088"/>
            <a:ext cx="1617662" cy="15303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5025" y="5159375"/>
            <a:ext cx="2017713" cy="19065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ângulo 3"/>
          <p:cNvSpPr>
            <a:spLocks noChangeArrowheads="1"/>
          </p:cNvSpPr>
          <p:nvPr/>
        </p:nvSpPr>
        <p:spPr bwMode="auto">
          <a:xfrm>
            <a:off x="504824" y="5059363"/>
            <a:ext cx="4089401" cy="156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dirty="0">
                <a:latin typeface="Calibri" pitchFamily="34" charset="0"/>
              </a:rPr>
              <a:t>No 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s</a:t>
            </a:r>
            <a:r>
              <a:rPr lang="pt-PT" sz="2400" b="1" dirty="0" smtClean="0">
                <a:solidFill>
                  <a:srgbClr val="B0AC00"/>
                </a:solidFill>
                <a:latin typeface="Calibri" pitchFamily="34" charset="0"/>
              </a:rPr>
              <a:t>éculo 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XV</a:t>
            </a:r>
            <a:r>
              <a:rPr lang="pt-PT" dirty="0">
                <a:latin typeface="Calibri" pitchFamily="34" charset="0"/>
              </a:rPr>
              <a:t>, com a época dos </a:t>
            </a:r>
            <a:r>
              <a:rPr lang="pt-PT" dirty="0" smtClean="0">
                <a:latin typeface="Calibri" pitchFamily="34" charset="0"/>
              </a:rPr>
              <a:t>Descobrimentos</a:t>
            </a:r>
            <a:r>
              <a:rPr lang="pt-PT" dirty="0">
                <a:latin typeface="Calibri" pitchFamily="34" charset="0"/>
              </a:rPr>
              <a:t>, a floresta continuou </a:t>
            </a:r>
            <a:r>
              <a:rPr lang="pt-PT" dirty="0" smtClean="0">
                <a:latin typeface="Calibri" pitchFamily="34" charset="0"/>
              </a:rPr>
              <a:t>a </a:t>
            </a:r>
            <a:r>
              <a:rPr lang="pt-PT" dirty="0">
                <a:latin typeface="Calibri" pitchFamily="34" charset="0"/>
              </a:rPr>
              <a:t>ser cortada para a construção naval</a:t>
            </a:r>
            <a:r>
              <a:rPr lang="pt-PT" dirty="0" smtClean="0">
                <a:latin typeface="Calibri" pitchFamily="34" charset="0"/>
              </a:rPr>
              <a:t>.</a:t>
            </a:r>
            <a:r>
              <a:rPr lang="pt-PT" dirty="0"/>
              <a:t> </a:t>
            </a:r>
            <a:endParaRPr lang="pt-PT" dirty="0" smtClean="0"/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dirty="0">
                <a:latin typeface="Calibri" pitchFamily="34" charset="0"/>
              </a:rPr>
              <a:t>A construção de uma nau </a:t>
            </a:r>
            <a:r>
              <a:rPr lang="pt-PT" dirty="0" smtClean="0">
                <a:latin typeface="Calibri" pitchFamily="34" charset="0"/>
              </a:rPr>
              <a:t>implicava        o </a:t>
            </a:r>
            <a:r>
              <a:rPr lang="pt-PT" dirty="0">
                <a:latin typeface="Calibri" pitchFamily="34" charset="0"/>
              </a:rPr>
              <a:t>abate de 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2000</a:t>
            </a:r>
            <a:r>
              <a:rPr lang="pt-PT" dirty="0">
                <a:latin typeface="Calibri" pitchFamily="34" charset="0"/>
              </a:rPr>
              <a:t> a 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4000</a:t>
            </a:r>
            <a:r>
              <a:rPr lang="pt-PT" dirty="0">
                <a:latin typeface="Calibri" pitchFamily="34" charset="0"/>
              </a:rPr>
              <a:t> </a:t>
            </a:r>
            <a:r>
              <a:rPr lang="pt-PT" dirty="0" smtClean="0">
                <a:latin typeface="Calibri" pitchFamily="34" charset="0"/>
              </a:rPr>
              <a:t>árvores.</a:t>
            </a:r>
            <a:endParaRPr lang="pt-PT" dirty="0">
              <a:latin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38" t="6208" r="7162" b="7427"/>
          <a:stretch/>
        </p:blipFill>
        <p:spPr bwMode="auto">
          <a:xfrm rot="-16200000">
            <a:off x="871591" y="1735229"/>
            <a:ext cx="2678562" cy="2897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11111E-6 1.11111E-6 L -0.52882 0.0402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41" y="201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1.85185E-6 L -0.30885 0.182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1" y="909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6 L -0.31944 -0.034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72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1820950"/>
            <a:ext cx="3247407" cy="21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ângulo 1"/>
          <p:cNvSpPr/>
          <p:nvPr/>
        </p:nvSpPr>
        <p:spPr>
          <a:xfrm>
            <a:off x="0" y="-19050"/>
            <a:ext cx="9144000" cy="495300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sp>
        <p:nvSpPr>
          <p:cNvPr id="21506" name="CaixaDeTexto 8"/>
          <p:cNvSpPr txBox="1">
            <a:spLocks noChangeArrowheads="1"/>
          </p:cNvSpPr>
          <p:nvPr/>
        </p:nvSpPr>
        <p:spPr bwMode="auto">
          <a:xfrm>
            <a:off x="439738" y="1052513"/>
            <a:ext cx="8308975" cy="1588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dirty="0" smtClean="0">
                <a:latin typeface="Calibri" pitchFamily="34" charset="0"/>
              </a:rPr>
              <a:t>Nos 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finais do </a:t>
            </a:r>
            <a:r>
              <a:rPr lang="pt-PT" sz="2400" b="1" dirty="0" smtClean="0">
                <a:solidFill>
                  <a:srgbClr val="B0AC00"/>
                </a:solidFill>
                <a:latin typeface="Calibri" pitchFamily="34" charset="0"/>
              </a:rPr>
              <a:t>século 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XVIII</a:t>
            </a:r>
            <a:r>
              <a:rPr lang="pt-PT" dirty="0">
                <a:latin typeface="Calibri" pitchFamily="34" charset="0"/>
              </a:rPr>
              <a:t>, com o início da industrialização, da urbanização e da vida moderna, Portugal atingiu o máximo de desarborização. 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 smtClean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>
              <a:latin typeface="Calibri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203496" y="1861059"/>
            <a:ext cx="5088584" cy="2929199"/>
            <a:chOff x="473244" y="2083981"/>
            <a:chExt cx="5714043" cy="3289239"/>
          </a:xfrm>
        </p:grpSpPr>
        <p:pic>
          <p:nvPicPr>
            <p:cNvPr id="2052" name="Picture 4" descr="http://www.museudacidade.pt/Coleccoes/Pintura/CML_Pecas_Suporte/MC.32575%20copy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12381" y="2083981"/>
              <a:ext cx="5474906" cy="3289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CaixaDeTexto 4"/>
            <p:cNvSpPr txBox="1"/>
            <p:nvPr/>
          </p:nvSpPr>
          <p:spPr>
            <a:xfrm rot="16200000">
              <a:off x="-1050413" y="3607638"/>
              <a:ext cx="3289239" cy="241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Fonte: Óleo </a:t>
              </a:r>
              <a:r>
                <a:rPr lang="pt-PT" sz="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s/ </a:t>
              </a:r>
              <a:r>
                <a:rPr lang="pt-PT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tela J</a:t>
              </a:r>
              <a:r>
                <a:rPr lang="pt-PT" sz="8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. </a:t>
              </a:r>
              <a:r>
                <a:rPr lang="pt-PT" sz="800" dirty="0" err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Pedrozo</a:t>
              </a:r>
              <a:r>
                <a:rPr lang="pt-PT" sz="8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, 1859</a:t>
              </a:r>
              <a:endParaRPr lang="pt-PT" sz="800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7" name="Rectângulo 6"/>
          <p:cNvSpPr/>
          <p:nvPr/>
        </p:nvSpPr>
        <p:spPr>
          <a:xfrm>
            <a:off x="439738" y="1871687"/>
            <a:ext cx="286488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1100" dirty="0"/>
              <a:t>A antiga Fábrica de Tabacos de Xabregas 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57919" y="3678779"/>
            <a:ext cx="3973311" cy="2481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.infopedia.pt/mostra_imagem.jsp?recid=351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40" y="4644533"/>
            <a:ext cx="2748962" cy="2061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/>
          <p:cNvSpPr txBox="1"/>
          <p:nvPr/>
        </p:nvSpPr>
        <p:spPr>
          <a:xfrm rot="16200000">
            <a:off x="-427251" y="5078777"/>
            <a:ext cx="32221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Fonte: </a:t>
            </a:r>
            <a:r>
              <a:rPr lang="pt-PT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Infopédia</a:t>
            </a:r>
            <a:endParaRPr lang="pt-PT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48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m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1352550"/>
            <a:ext cx="3346450" cy="550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ângulo 3"/>
          <p:cNvSpPr/>
          <p:nvPr/>
        </p:nvSpPr>
        <p:spPr>
          <a:xfrm>
            <a:off x="468313" y="3644900"/>
            <a:ext cx="3455987" cy="22323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noFill/>
            <a:prstDash val="sysDot"/>
          </a:ln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PT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2533" name="CaixaDeTexto 16"/>
          <p:cNvSpPr txBox="1">
            <a:spLocks noChangeArrowheads="1"/>
          </p:cNvSpPr>
          <p:nvPr/>
        </p:nvSpPr>
        <p:spPr bwMode="auto">
          <a:xfrm>
            <a:off x="468313" y="1844675"/>
            <a:ext cx="5616575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dirty="0">
                <a:latin typeface="Calibri" pitchFamily="34" charset="0"/>
              </a:rPr>
              <a:t>Desde então até aos 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dias de hoje </a:t>
            </a:r>
            <a:r>
              <a:rPr lang="pt-PT" dirty="0">
                <a:latin typeface="Calibri" pitchFamily="34" charset="0"/>
              </a:rPr>
              <a:t>tem-se vindo a plantar árvores para formar novas florestas. 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dirty="0">
                <a:latin typeface="Calibri" pitchFamily="34" charset="0"/>
              </a:rPr>
              <a:t>Tudo o que está a verde no mapa (cerca de</a:t>
            </a:r>
            <a:r>
              <a:rPr lang="pt-PT" sz="2400" b="1" dirty="0">
                <a:solidFill>
                  <a:srgbClr val="B0AC00"/>
                </a:solidFill>
                <a:latin typeface="Calibri" pitchFamily="34" charset="0"/>
              </a:rPr>
              <a:t> 1/3 </a:t>
            </a:r>
            <a:r>
              <a:rPr lang="pt-PT" dirty="0">
                <a:latin typeface="Calibri" pitchFamily="34" charset="0"/>
              </a:rPr>
              <a:t>do país) é constituído por florestas: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endParaRPr lang="pt-PT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sz="2000" dirty="0">
                <a:latin typeface="Calibri" pitchFamily="34" charset="0"/>
              </a:rPr>
              <a:t>- </a:t>
            </a:r>
            <a:r>
              <a:rPr lang="pt-PT" sz="2000" dirty="0" smtClean="0">
                <a:latin typeface="Calibri" pitchFamily="34" charset="0"/>
              </a:rPr>
              <a:t>montado </a:t>
            </a:r>
            <a:r>
              <a:rPr lang="pt-PT" sz="2000" dirty="0">
                <a:latin typeface="Calibri" pitchFamily="34" charset="0"/>
              </a:rPr>
              <a:t>de </a:t>
            </a:r>
            <a:r>
              <a:rPr lang="pt-PT" sz="2000" dirty="0" smtClean="0">
                <a:latin typeface="Calibri" pitchFamily="34" charset="0"/>
              </a:rPr>
              <a:t>sobro </a:t>
            </a:r>
            <a:r>
              <a:rPr lang="pt-PT" sz="2000" dirty="0">
                <a:latin typeface="Calibri" pitchFamily="34" charset="0"/>
              </a:rPr>
              <a:t>e </a:t>
            </a:r>
            <a:r>
              <a:rPr lang="pt-PT" sz="2000" dirty="0" smtClean="0">
                <a:latin typeface="Calibri" pitchFamily="34" charset="0"/>
              </a:rPr>
              <a:t>azinho,</a:t>
            </a:r>
            <a:endParaRPr lang="pt-PT" sz="2000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sz="2000" dirty="0">
                <a:latin typeface="Calibri" pitchFamily="34" charset="0"/>
              </a:rPr>
              <a:t>- </a:t>
            </a:r>
            <a:r>
              <a:rPr lang="pt-PT" sz="2000" dirty="0" smtClean="0">
                <a:latin typeface="Calibri" pitchFamily="34" charset="0"/>
              </a:rPr>
              <a:t>eucalipto,</a:t>
            </a:r>
            <a:endParaRPr lang="pt-PT" sz="2000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sz="2000" dirty="0">
                <a:latin typeface="Calibri" pitchFamily="34" charset="0"/>
              </a:rPr>
              <a:t>- </a:t>
            </a:r>
            <a:r>
              <a:rPr lang="pt-PT" sz="2000" dirty="0" smtClean="0">
                <a:latin typeface="Calibri" pitchFamily="34" charset="0"/>
              </a:rPr>
              <a:t>pinheiro-bravo ,</a:t>
            </a:r>
            <a:endParaRPr lang="pt-PT" sz="2000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sz="2000" dirty="0">
                <a:latin typeface="Calibri" pitchFamily="34" charset="0"/>
              </a:rPr>
              <a:t>- </a:t>
            </a:r>
            <a:r>
              <a:rPr lang="pt-PT" sz="2000" dirty="0" smtClean="0">
                <a:latin typeface="Calibri" pitchFamily="34" charset="0"/>
              </a:rPr>
              <a:t>pinheiro-manso,</a:t>
            </a:r>
            <a:endParaRPr lang="pt-PT" sz="2000" dirty="0">
              <a:latin typeface="Calibri" pitchFamily="34" charset="0"/>
            </a:endParaRP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sz="2000" dirty="0" smtClean="0">
                <a:latin typeface="Calibri" pitchFamily="34" charset="0"/>
              </a:rPr>
              <a:t>- carvalhos,</a:t>
            </a:r>
          </a:p>
          <a:p>
            <a:pPr marL="85725">
              <a:lnSpc>
                <a:spcPct val="90000"/>
              </a:lnSpc>
              <a:spcBef>
                <a:spcPct val="20000"/>
              </a:spcBef>
            </a:pPr>
            <a:r>
              <a:rPr lang="pt-PT" sz="2000" dirty="0" smtClean="0">
                <a:latin typeface="Calibri" pitchFamily="34" charset="0"/>
              </a:rPr>
              <a:t>- castanheiro.</a:t>
            </a:r>
            <a:endParaRPr lang="pt-PT" sz="2000" dirty="0">
              <a:latin typeface="Calibri" pitchFamily="34" charset="0"/>
            </a:endParaRPr>
          </a:p>
        </p:txBody>
      </p:sp>
      <p:sp>
        <p:nvSpPr>
          <p:cNvPr id="2" name="Rectângulo 1"/>
          <p:cNvSpPr/>
          <p:nvPr/>
        </p:nvSpPr>
        <p:spPr>
          <a:xfrm>
            <a:off x="0" y="-19050"/>
            <a:ext cx="9144000" cy="495300"/>
          </a:xfrm>
          <a:prstGeom prst="rect">
            <a:avLst/>
          </a:prstGeom>
          <a:solidFill>
            <a:srgbClr val="B0A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pt-PT" sz="1200" b="1" dirty="0">
              <a:solidFill>
                <a:schemeClr val="bg1"/>
              </a:solidFill>
              <a:ea typeface="Kozuka Mincho Pr6N H" pitchFamily="18" charset="-128"/>
              <a:cs typeface="Aharoni" panose="02010803020104030203" pitchFamily="2" charset="-79"/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468313" y="847725"/>
            <a:ext cx="7597775" cy="6143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ot"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2400" b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Nos dias de hoje…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5600" y="6210300"/>
            <a:ext cx="8604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66450" flipH="1">
            <a:off x="7711281" y="5584032"/>
            <a:ext cx="1417637" cy="1009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10&quot;/&gt;&lt;property id=&quot;20307&quot; value=&quot;258&quot;/&gt;&lt;/object&gt;&lt;object type=&quot;3&quot; unique_id=&quot;10006&quot;&gt;&lt;property id=&quot;20148&quot; value=&quot;5&quot;/&gt;&lt;property id=&quot;20300&quot; value=&quot;Slide 11&quot;/&gt;&lt;property id=&quot;20307&quot; value=&quot;257&quot;/&gt;&lt;/object&gt;&lt;object type=&quot;3&quot; unique_id=&quot;10007&quot;&gt;&lt;property id=&quot;20148&quot; value=&quot;5&quot;/&gt;&lt;property id=&quot;20300&quot; value=&quot;Slide 35&quot;/&gt;&lt;property id=&quot;20307&quot; value=&quot;259&quot;/&gt;&lt;/object&gt;&lt;object type=&quot;3&quot; unique_id=&quot;10044&quot;&gt;&lt;property id=&quot;20148&quot; value=&quot;5&quot;/&gt;&lt;property id=&quot;20300&quot; value=&quot;Slide 16&quot;/&gt;&lt;property id=&quot;20307&quot; value=&quot;260&quot;/&gt;&lt;/object&gt;&lt;object type=&quot;3&quot; unique_id=&quot;10045&quot;&gt;&lt;property id=&quot;20148&quot; value=&quot;5&quot;/&gt;&lt;property id=&quot;20300&quot; value=&quot;Slide 12&quot;/&gt;&lt;property id=&quot;20307&quot; value=&quot;261&quot;/&gt;&lt;/object&gt;&lt;object type=&quot;3&quot; unique_id=&quot;10046&quot;&gt;&lt;property id=&quot;20148&quot; value=&quot;5&quot;/&gt;&lt;property id=&quot;20300&quot; value=&quot;Slide 3&quot;/&gt;&lt;property id=&quot;20307&quot; value=&quot;263&quot;/&gt;&lt;/object&gt;&lt;object type=&quot;3&quot; unique_id=&quot;10047&quot;&gt;&lt;property id=&quot;20148&quot; value=&quot;5&quot;/&gt;&lt;property id=&quot;20300&quot; value=&quot;Slide 4&quot;/&gt;&lt;property id=&quot;20307&quot; value=&quot;262&quot;/&gt;&lt;/object&gt;&lt;object type=&quot;3&quot; unique_id=&quot;10098&quot;&gt;&lt;property id=&quot;20148&quot; value=&quot;5&quot;/&gt;&lt;property id=&quot;20300&quot; value=&quot;Slide 13&quot;/&gt;&lt;property id=&quot;20307&quot; value=&quot;265&quot;/&gt;&lt;/object&gt;&lt;object type=&quot;3&quot; unique_id=&quot;10099&quot;&gt;&lt;property id=&quot;20148&quot; value=&quot;5&quot;/&gt;&lt;property id=&quot;20300&quot; value=&quot;Slide 27&quot;/&gt;&lt;property id=&quot;20307&quot; value=&quot;264&quot;/&gt;&lt;/object&gt;&lt;object type=&quot;3&quot; unique_id=&quot;10160&quot;&gt;&lt;property id=&quot;20148&quot; value=&quot;5&quot;/&gt;&lt;property id=&quot;20300&quot; value=&quot;Slide 5&quot;/&gt;&lt;property id=&quot;20307&quot; value=&quot;266&quot;/&gt;&lt;/object&gt;&lt;object type=&quot;3&quot; unique_id=&quot;10161&quot;&gt;&lt;property id=&quot;20148&quot; value=&quot;5&quot;/&gt;&lt;property id=&quot;20300&quot; value=&quot;Slide 7&quot;/&gt;&lt;property id=&quot;20307&quot; value=&quot;267&quot;/&gt;&lt;/object&gt;&lt;object type=&quot;3&quot; unique_id=&quot;10204&quot;&gt;&lt;property id=&quot;20148&quot; value=&quot;5&quot;/&gt;&lt;property id=&quot;20300&quot; value=&quot;Slide 19&quot;/&gt;&lt;property id=&quot;20307&quot; value=&quot;268&quot;/&gt;&lt;/object&gt;&lt;object type=&quot;3&quot; unique_id=&quot;10295&quot;&gt;&lt;property id=&quot;20148&quot; value=&quot;5&quot;/&gt;&lt;property id=&quot;20300&quot; value=&quot;Slide 6&quot;/&gt;&lt;property id=&quot;20307&quot; value=&quot;271&quot;/&gt;&lt;/object&gt;&lt;object type=&quot;3&quot; unique_id=&quot;10296&quot;&gt;&lt;property id=&quot;20148&quot; value=&quot;5&quot;/&gt;&lt;property id=&quot;20300&quot; value=&quot;Slide 9&quot;/&gt;&lt;property id=&quot;20307&quot; value=&quot;270&quot;/&gt;&lt;/object&gt;&lt;object type=&quot;3&quot; unique_id=&quot;10297&quot;&gt;&lt;property id=&quot;20148&quot; value=&quot;5&quot;/&gt;&lt;property id=&quot;20300&quot; value=&quot;Slide 20&quot;/&gt;&lt;property id=&quot;20307&quot; value=&quot;269&quot;/&gt;&lt;/object&gt;&lt;object type=&quot;3&quot; unique_id=&quot;10298&quot;&gt;&lt;property id=&quot;20148&quot; value=&quot;5&quot;/&gt;&lt;property id=&quot;20300&quot; value=&quot;Slide 21&quot;/&gt;&lt;property id=&quot;20307&quot; value=&quot;272&quot;/&gt;&lt;/object&gt;&lt;object type=&quot;3&quot; unique_id=&quot;10299&quot;&gt;&lt;property id=&quot;20148&quot; value=&quot;5&quot;/&gt;&lt;property id=&quot;20300&quot; value=&quot;Slide 1&quot;/&gt;&lt;property id=&quot;20307&quot; value=&quot;276&quot;/&gt;&lt;/object&gt;&lt;object type=&quot;3&quot; unique_id=&quot;10300&quot;&gt;&lt;property id=&quot;20148&quot; value=&quot;5&quot;/&gt;&lt;property id=&quot;20300&quot; value=&quot;Slide 14&quot;/&gt;&lt;property id=&quot;20307&quot; value=&quot;278&quot;/&gt;&lt;/object&gt;&lt;object type=&quot;3&quot; unique_id=&quot;10301&quot;&gt;&lt;property id=&quot;20148&quot; value=&quot;5&quot;/&gt;&lt;property id=&quot;20300&quot; value=&quot;Slide 18&quot;/&gt;&lt;property id=&quot;20307&quot; value=&quot;273&quot;/&gt;&lt;/object&gt;&lt;object type=&quot;3&quot; unique_id=&quot;10302&quot;&gt;&lt;property id=&quot;20148&quot; value=&quot;5&quot;/&gt;&lt;property id=&quot;20300&quot; value=&quot;Slide 22&quot;/&gt;&lt;property id=&quot;20307&quot; value=&quot;274&quot;/&gt;&lt;/object&gt;&lt;object type=&quot;3&quot; unique_id=&quot;10303&quot;&gt;&lt;property id=&quot;20148&quot; value=&quot;5&quot;/&gt;&lt;property id=&quot;20300&quot; value=&quot;Slide 23&quot;/&gt;&lt;property id=&quot;20307&quot; value=&quot;275&quot;/&gt;&lt;/object&gt;&lt;object type=&quot;3&quot; unique_id=&quot;10304&quot;&gt;&lt;property id=&quot;20148&quot; value=&quot;5&quot;/&gt;&lt;property id=&quot;20300&quot; value=&quot;Slide 25&quot;/&gt;&lt;property id=&quot;20307&quot; value=&quot;277&quot;/&gt;&lt;/object&gt;&lt;object type=&quot;3&quot; unique_id=&quot;10410&quot;&gt;&lt;property id=&quot;20148&quot; value=&quot;5&quot;/&gt;&lt;property id=&quot;20300&quot; value=&quot;Slide 26&quot;/&gt;&lt;property id=&quot;20307&quot; value=&quot;280&quot;/&gt;&lt;/object&gt;&lt;object type=&quot;3&quot; unique_id=&quot;10573&quot;&gt;&lt;property id=&quot;20148&quot; value=&quot;5&quot;/&gt;&lt;property id=&quot;20300&quot; value=&quot;Slide 33&quot;/&gt;&lt;property id=&quot;20307&quot; value=&quot;281&quot;/&gt;&lt;/object&gt;&lt;object type=&quot;3&quot; unique_id=&quot;10898&quot;&gt;&lt;property id=&quot;20148&quot; value=&quot;5&quot;/&gt;&lt;property id=&quot;20300&quot; value=&quot;Slide 8&quot;/&gt;&lt;property id=&quot;20307&quot; value=&quot;282&quot;/&gt;&lt;/object&gt;&lt;object type=&quot;3&quot; unique_id=&quot;10899&quot;&gt;&lt;property id=&quot;20148&quot; value=&quot;5&quot;/&gt;&lt;property id=&quot;20300&quot; value=&quot;Slide 24&quot;/&gt;&lt;property id=&quot;20307&quot; value=&quot;283&quot;/&gt;&lt;/object&gt;&lt;object type=&quot;3&quot; unique_id=&quot;10900&quot;&gt;&lt;property id=&quot;20148&quot; value=&quot;5&quot;/&gt;&lt;property id=&quot;20300&quot; value=&quot;Slide 28&quot;/&gt;&lt;property id=&quot;20307&quot; value=&quot;285&quot;/&gt;&lt;/object&gt;&lt;object type=&quot;3&quot; unique_id=&quot;10901&quot;&gt;&lt;property id=&quot;20148&quot; value=&quot;5&quot;/&gt;&lt;property id=&quot;20300&quot; value=&quot;Slide 30&quot;/&gt;&lt;property id=&quot;20307&quot; value=&quot;284&quot;/&gt;&lt;/object&gt;&lt;object type=&quot;3&quot; unique_id=&quot;11119&quot;&gt;&lt;property id=&quot;20148&quot; value=&quot;5&quot;/&gt;&lt;property id=&quot;20300&quot; value=&quot;Slide 29&quot;/&gt;&lt;property id=&quot;20307&quot; value=&quot;286&quot;/&gt;&lt;/object&gt;&lt;object type=&quot;3&quot; unique_id=&quot;11280&quot;&gt;&lt;property id=&quot;20148&quot; value=&quot;5&quot;/&gt;&lt;property id=&quot;20300&quot; value=&quot;Slide 32&quot;/&gt;&lt;property id=&quot;20307&quot; value=&quot;287&quot;/&gt;&lt;/object&gt;&lt;object type=&quot;3&quot; unique_id=&quot;11578&quot;&gt;&lt;property id=&quot;20148&quot; value=&quot;5&quot;/&gt;&lt;property id=&quot;20300&quot; value=&quot;Slide 31&quot;/&gt;&lt;property id=&quot;20307&quot; value=&quot;288&quot;/&gt;&lt;/object&gt;&lt;object type=&quot;3&quot; unique_id=&quot;11821&quot;&gt;&lt;property id=&quot;20148&quot; value=&quot;5&quot;/&gt;&lt;property id=&quot;20300&quot; value=&quot;Slide 34&quot;/&gt;&lt;property id=&quot;20307&quot; value=&quot;289&quot;/&gt;&lt;/object&gt;&lt;object type=&quot;3&quot; unique_id=&quot;12032&quot;&gt;&lt;property id=&quot;20148&quot; value=&quot;5&quot;/&gt;&lt;property id=&quot;20300&quot; value=&quot;Slide 15&quot;/&gt;&lt;property id=&quot;20307&quot; value=&quot;290&quot;/&gt;&lt;/object&gt;&lt;object type=&quot;3&quot; unique_id=&quot;12177&quot;&gt;&lt;property id=&quot;20148&quot; value=&quot;5&quot;/&gt;&lt;property id=&quot;20300&quot; value=&quot;Slide 17&quot;/&gt;&lt;property id=&quot;20307&quot; value=&quot;29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Tema do Office">
  <a:themeElements>
    <a:clrScheme name="Personalizado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elo de apresentaçã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Modelo de apresentaçã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3559</TotalTime>
  <Words>1280</Words>
  <Application>Microsoft Office PowerPoint</Application>
  <PresentationFormat>Apresentação no Ecrã (4:3)</PresentationFormat>
  <Paragraphs>236</Paragraphs>
  <Slides>35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dos diapositivos</vt:lpstr>
      </vt:variant>
      <vt:variant>
        <vt:i4>35</vt:i4>
      </vt:variant>
    </vt:vector>
  </HeadingPairs>
  <TitlesOfParts>
    <vt:vector size="38" baseType="lpstr">
      <vt:lpstr>Tema do Office</vt:lpstr>
      <vt:lpstr>Modelo de apresentação personalizado</vt:lpstr>
      <vt:lpstr>1_Modelo de apresentação personalizado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Manager>ICNF</Manager>
  <Company>ICNF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Floresta muito mais que árvores</dc:title>
  <dc:subject>Sensibilização para a conservação e defesa da floresta</dc:subject>
  <dc:creator>Ines Vasco</dc:creator>
  <dc:description>Apresentação destinada a   alunos até ao 1º ciclo.</dc:description>
  <cp:lastModifiedBy>Ines Vasco</cp:lastModifiedBy>
  <cp:revision>264</cp:revision>
  <dcterms:created xsi:type="dcterms:W3CDTF">2014-02-04T15:56:19Z</dcterms:created>
  <dcterms:modified xsi:type="dcterms:W3CDTF">2014-03-17T19:09:59Z</dcterms:modified>
  <cp:category>População Escolar</cp:category>
  <cp:contentStatus>Final</cp:contentStatus>
</cp:coreProperties>
</file>